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4"/>
    <p:sldMasterId id="2147483671" r:id="rId5"/>
    <p:sldMasterId id="2147483759" r:id="rId6"/>
    <p:sldMasterId id="2147483767" r:id="rId7"/>
  </p:sldMasterIdLst>
  <p:notesMasterIdLst>
    <p:notesMasterId r:id="rId52"/>
  </p:notesMasterIdLst>
  <p:handoutMasterIdLst>
    <p:handoutMasterId r:id="rId53"/>
  </p:handoutMasterIdLst>
  <p:sldIdLst>
    <p:sldId id="2147470157" r:id="rId8"/>
    <p:sldId id="2147470773" r:id="rId9"/>
    <p:sldId id="2147470789" r:id="rId10"/>
    <p:sldId id="2147470769" r:id="rId11"/>
    <p:sldId id="2147470163" r:id="rId12"/>
    <p:sldId id="2147470774" r:id="rId13"/>
    <p:sldId id="2147470775" r:id="rId14"/>
    <p:sldId id="2147470776" r:id="rId15"/>
    <p:sldId id="2147470777" r:id="rId16"/>
    <p:sldId id="2147470189" r:id="rId17"/>
    <p:sldId id="2147470779" r:id="rId18"/>
    <p:sldId id="2147470781" r:id="rId19"/>
    <p:sldId id="2147470805" r:id="rId20"/>
    <p:sldId id="2147470802" r:id="rId21"/>
    <p:sldId id="2147470801" r:id="rId22"/>
    <p:sldId id="259" r:id="rId23"/>
    <p:sldId id="260" r:id="rId24"/>
    <p:sldId id="2147470803" r:id="rId25"/>
    <p:sldId id="2147470806" r:id="rId26"/>
    <p:sldId id="277" r:id="rId27"/>
    <p:sldId id="274" r:id="rId28"/>
    <p:sldId id="267" r:id="rId29"/>
    <p:sldId id="269" r:id="rId30"/>
    <p:sldId id="270" r:id="rId31"/>
    <p:sldId id="271" r:id="rId32"/>
    <p:sldId id="272" r:id="rId33"/>
    <p:sldId id="268" r:id="rId34"/>
    <p:sldId id="265" r:id="rId35"/>
    <p:sldId id="273" r:id="rId36"/>
    <p:sldId id="266" r:id="rId37"/>
    <p:sldId id="264" r:id="rId38"/>
    <p:sldId id="262" r:id="rId39"/>
    <p:sldId id="2147470800" r:id="rId40"/>
    <p:sldId id="2147470791" r:id="rId41"/>
    <p:sldId id="2147470792" r:id="rId42"/>
    <p:sldId id="2147470794" r:id="rId43"/>
    <p:sldId id="2147470796" r:id="rId44"/>
    <p:sldId id="2147470804" r:id="rId45"/>
    <p:sldId id="2147470797" r:id="rId46"/>
    <p:sldId id="2147470770" r:id="rId47"/>
    <p:sldId id="2147470799" r:id="rId48"/>
    <p:sldId id="2147470788" r:id="rId49"/>
    <p:sldId id="2147470798" r:id="rId50"/>
    <p:sldId id="261" r:id="rId51"/>
  </p:sldIdLst>
  <p:sldSz cx="12192000" cy="6858000"/>
  <p:notesSz cx="6799263" cy="9929813"/>
  <p:custDataLst>
    <p:tags r:id="rId54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2" userDrawn="1">
          <p15:clr>
            <a:srgbClr val="A4A3A4"/>
          </p15:clr>
        </p15:guide>
        <p15:guide id="3" pos="302" userDrawn="1">
          <p15:clr>
            <a:srgbClr val="A4A3A4"/>
          </p15:clr>
        </p15:guide>
        <p15:guide id="4" pos="7378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orient="horz" pos="323" userDrawn="1">
          <p15:clr>
            <a:srgbClr val="A4A3A4"/>
          </p15:clr>
        </p15:guide>
        <p15:guide id="7" orient="horz" pos="1321" userDrawn="1">
          <p15:clr>
            <a:srgbClr val="A4A3A4"/>
          </p15:clr>
        </p15:guide>
        <p15:guide id="8" orient="horz" pos="1911" userDrawn="1">
          <p15:clr>
            <a:srgbClr val="A4A3A4"/>
          </p15:clr>
        </p15:guide>
        <p15:guide id="9" pos="3409" userDrawn="1">
          <p15:clr>
            <a:srgbClr val="A4A3A4"/>
          </p15:clr>
        </p15:guide>
        <p15:guide id="10" orient="horz" pos="2908" userDrawn="1">
          <p15:clr>
            <a:srgbClr val="A4A3A4"/>
          </p15:clr>
        </p15:guide>
        <p15:guide id="11" orient="horz" userDrawn="1">
          <p15:clr>
            <a:srgbClr val="A4A3A4"/>
          </p15:clr>
        </p15:guide>
        <p15:guide id="12" pos="54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0D0F70F-A6F5-86FC-772C-97A51FFDDF99}" name="Margaux BUGUET" initials="MB" userId="S::Margaux.BUGUET@esante.gouv.fr::e313121c-5229-4b96-a66a-fd2d8e5e25d3" providerId="AD"/>
  <p188:author id="{AC54BD10-6EB4-CB2E-FCAF-624207C63398}" name="Jacques WATRELOT (FR)" initials="JW(" userId="S::watrelot.jacques@pwc.com::5a24d901-c9d9-4130-9a46-7bbcfcf4a9fe" providerId="AD"/>
  <p188:author id="{A0065F14-E234-8452-D3C2-4538E723A2D2}" name="Florian CATTEAU" initials="FC" userId="S::florian.catteau@esante.gouv.fr::2ddf1e8f-b675-4827-a041-e6e6e9df1785" providerId="AD"/>
  <p188:author id="{1D814B17-6262-161C-79B5-BFB06D2D430C}" name="GARNIER, Steven (ARS-BFC/BFC/DIS)" initials="G(" userId="S::steven.garnier_ars.sante.fr#ext#@esantegouv.onmicrosoft.com::0b5af939-d8bb-4cc1-ab56-5bc704a60979" providerId="AD"/>
  <p188:author id="{3DBE3727-99F5-0F72-1706-8007E20F6758}" name="Jacques WATRELOT (EXT)" initials="JW" userId="S::Jacques.WATRELOT.EXT@esante.gouv.fr::dd071836-1384-4fe1-a069-be7db75b77ae" providerId="AD"/>
  <p188:author id="{9EE6232B-299B-8181-9836-4F28BD7D7BE0}" name="Joanna Papadamaki (FR)" initials="JP" userId="S::joanna.papadamaki@pwc.com::17cc5115-f461-4757-af5b-35af183a82ed" providerId="AD"/>
  <p188:author id="{D7D4E13D-E3C4-7CFC-1306-D467578C1BFF}" name="Laure MANZANERA" initials="LM" userId="S::laure.manzanera.ext@esante.gouv.fr::312a473b-b33f-4013-8b5f-0b68c379c4b8" providerId="AD"/>
  <p188:author id="{921CF03D-F3E5-074D-54A0-BC2A05EC942A}" name="Elodie CHAUDRON" initials="EC" userId="S::elodie.chaudron@esante.gouv.fr::4b4ed41b-60be-42df-84d3-9daa412ab9b3" providerId="AD"/>
  <p188:author id="{2507F050-E4B9-4095-F65D-45E74264AD58}" name="Florian CATTEAU" initials="FC" userId="S::Florian.CATTEAU@esante.gouv.fr::2ddf1e8f-b675-4827-a041-e6e6e9df1785" providerId="AD"/>
  <p188:author id="{3CC68C51-DCD3-FC5A-159E-9A90D4C8AD77}" name="Adrien COSME" initials="AC" userId="Adrien COSME" providerId="None"/>
  <p188:author id="{D5EF1D70-A528-8389-88BC-124CCED00C1C}" name="Elodie CHAUDRON" initials="EC" userId="S::Elodie.CHAUDRON@esante.gouv.fr::4b4ed41b-60be-42df-84d3-9daa412ab9b3" providerId="AD"/>
  <p188:author id="{D37FC97D-5FBE-27C6-2B21-1FB0CB9C910B}" name="Laure MANZANERA" initials="LM" userId="S::Laure.MANZANERA.EXT@esante.gouv.fr::312a473b-b33f-4013-8b5f-0b68c379c4b8" providerId="AD"/>
  <p188:author id="{8FE1DA7F-31A9-A5D7-B77C-88BC671C4753}" name="Estelle NICAUD" initials="EN" userId="S::Estelle.NICAUD@esante.gouv.fr::ece848b1-e6f2-4ba4-ab61-0c4c3e99c7c4" providerId="AD"/>
  <p188:author id="{676BAB89-3F44-B75D-89F0-1E27636D9C5A}" name="MATTLER, Christophe (DNS)" initials="M(" userId="S::christophe.mattler_sante.gouv.fr#ext#@esantegouv.onmicrosoft.com::8ffe2e53-0eec-4770-bda9-a169880c267c" providerId="AD"/>
  <p188:author id="{7A609E8B-ED84-8291-3B06-A8284889B345}" name="Steven GARNIER" initials="SG" userId="S::Steven.GARNIER@esante.gouv.fr::e5db22ff-8a7c-4c3a-9c4c-90a636d63ec2" providerId="AD"/>
  <p188:author id="{31EB4591-71B8-F137-A171-DD13E46041D9}" name="Joanna PAPADAMAKI (EXT)" initials="" userId="S::Joanna.PAPADAMAKI.EXT@esante.gouv.fr::e228b1c8-d896-4ca9-a3dd-cc36447f85f9" providerId="AD"/>
  <p188:author id="{F0636192-16AE-CF5F-C096-28ECAFD7054C}" name="Hugo DESGREES (EXT)" initials="HD" userId="S::Hugo.DESGREES.EXT@esante.gouv.fr::7f91117d-a306-4bf0-bab9-fe6d487cde65" providerId="AD"/>
  <p188:author id="{2D1AE4A2-5318-C3BC-B186-9F953C538937}" name="Estelle NICAUD" initials="EN" userId="S::estelle.nicaud@esante.gouv.fr::ece848b1-e6f2-4ba4-ab61-0c4c3e99c7c4" providerId="AD"/>
  <p188:author id="{1DE7A3AA-4190-6E1F-E7BB-B5F6DC134CD9}" name="Laure MANZANERA (FR)" initials="LM(" userId="S::laure.manzanera@pwc.com::2f7e1b7c-9f1b-48b5-a1f4-3ac5eebc29e3" providerId="AD"/>
  <p188:author id="{D8F414AC-76AF-F0D5-79BE-AA625768E166}" name="Mehdi ZINE" initials="MZ" userId="S::Mehdi.ZINE@esante.gouv.fr::ea1b4a29-24bb-4d1c-baed-be8d868458ab" providerId="AD"/>
  <p188:author id="{2AFF07C9-0519-BF9E-54E3-7187262C6FC2}" name="MATTLER, Christophe (DNS)" initials="MC(" userId="S::christophe.mattler@sante.gouv.fr::dec9c463-f9fa-46c1-a758-1ed1094485d2" providerId="AD"/>
  <p188:author id="{B139FCCB-98E8-3C60-160F-AABC29D78356}" name="Hugo DESGREES (EXT)" initials="H(" userId="S::hugo.desgrees.ext@esante.gouv.fr::7f91117d-a306-4bf0-bab9-fe6d487cde65" providerId="AD"/>
  <p188:author id="{B8A5A6CD-55A9-88F5-353B-3466F149B758}" name="Auriane LEMESLE" initials="AL" userId="S::auriane.lemesle@esante-paysdelaloire.fr::2961c461-cbd2-483c-aa82-949a77073d57" providerId="AD"/>
  <p188:author id="{4FAE31D0-22E1-CFAF-C928-9BBE49C10454}" name="Kenza ASMAMA" initials="KA" userId="S::kenza.asmama.ext@esante.gouv.fr::fef575a1-f76c-4a2e-ad2a-e51b3ba9d84a" providerId="AD"/>
  <p188:author id="{74D700EB-79F5-1B1D-D179-6DFB5475BCB3}" name="Joanna PAPADAMAKI" initials="JP" userId="S::joanna.papadamaki.ext@esante.gouv.fr::e228b1c8-d896-4ca9-a3dd-cc36447f85f9" providerId="AD"/>
  <p188:author id="{F04B72F0-E93E-2C6E-D605-B26B7C95F059}" name="Paul BARAKE" initials="PB" userId="S::Paul.BARAKE.EXT@esante.gouv.fr::7efaad78-f793-44cd-afb5-ca1a3937e3fd" providerId="AD"/>
  <p188:author id="{303536FA-AE2F-71C3-4C58-3928F47EB0C3}" name="Kenza ASMAMA" initials="KA" userId="S::Kenza.ASMAMA.EXT@esante.gouv.fr::fef575a1-f76c-4a2e-ad2a-e51b3ba9d84a" providerId="AD"/>
  <p188:author id="{1DBE56FA-26E2-240B-3068-66785E8E08E5}" name="Paul BARAKE (EXT)" initials="P(" userId="S::paul.barake.ext@esante.gouv.fr::7efaad78-f793-44cd-afb5-ca1a3937e3f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57"/>
    <a:srgbClr val="F2DD7B"/>
    <a:srgbClr val="6F003D"/>
    <a:srgbClr val="D8BFC6"/>
    <a:srgbClr val="FFD1EA"/>
    <a:srgbClr val="2D64B2"/>
    <a:srgbClr val="A5B1DA"/>
    <a:srgbClr val="44BEA6"/>
    <a:srgbClr val="F48846"/>
    <a:srgbClr val="8FC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C12E13-F3DA-48EF-BAEA-5AC3BAA13A1A}" v="1" dt="2025-06-03T07:14:18.4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2162"/>
        <p:guide pos="302"/>
        <p:guide pos="7378"/>
        <p:guide orient="horz" pos="3974"/>
        <p:guide orient="horz" pos="323"/>
        <p:guide orient="horz" pos="1321"/>
        <p:guide orient="horz" pos="1911"/>
        <p:guide pos="3409"/>
        <p:guide orient="horz" pos="2908"/>
        <p:guide orient="horz"/>
        <p:guide pos="540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microsoft.com/office/2018/10/relationships/authors" Target="author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microsoft.com/office/2016/11/relationships/changesInfo" Target="changesInfos/changesInfo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theme" Target="theme/theme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aux BUGUET" userId="e313121c-5229-4b96-a66a-fd2d8e5e25d3" providerId="ADAL" clId="{EFC12E13-F3DA-48EF-BAEA-5AC3BAA13A1A}"/>
    <pc:docChg chg="modSld">
      <pc:chgData name="Margaux BUGUET" userId="e313121c-5229-4b96-a66a-fd2d8e5e25d3" providerId="ADAL" clId="{EFC12E13-F3DA-48EF-BAEA-5AC3BAA13A1A}" dt="2025-06-03T07:14:22.262" v="2" actId="1076"/>
      <pc:docMkLst>
        <pc:docMk/>
      </pc:docMkLst>
      <pc:sldChg chg="modSp mod">
        <pc:chgData name="Margaux BUGUET" userId="e313121c-5229-4b96-a66a-fd2d8e5e25d3" providerId="ADAL" clId="{EFC12E13-F3DA-48EF-BAEA-5AC3BAA13A1A}" dt="2025-06-03T07:14:22.262" v="2" actId="1076"/>
        <pc:sldMkLst>
          <pc:docMk/>
          <pc:sldMk cId="1180806673" sldId="2147470777"/>
        </pc:sldMkLst>
        <pc:spChg chg="mod">
          <ac:chgData name="Margaux BUGUET" userId="e313121c-5229-4b96-a66a-fd2d8e5e25d3" providerId="ADAL" clId="{EFC12E13-F3DA-48EF-BAEA-5AC3BAA13A1A}" dt="2025-06-03T07:14:14.721" v="0" actId="20577"/>
          <ac:spMkLst>
            <pc:docMk/>
            <pc:sldMk cId="1180806673" sldId="2147470777"/>
            <ac:spMk id="5" creationId="{9FF7EFE6-6678-38E8-1909-BDBDADC71CE2}"/>
          </ac:spMkLst>
        </pc:spChg>
        <pc:spChg chg="mod">
          <ac:chgData name="Margaux BUGUET" userId="e313121c-5229-4b96-a66a-fd2d8e5e25d3" providerId="ADAL" clId="{EFC12E13-F3DA-48EF-BAEA-5AC3BAA13A1A}" dt="2025-06-03T07:14:22.262" v="2" actId="1076"/>
          <ac:spMkLst>
            <pc:docMk/>
            <pc:sldMk cId="1180806673" sldId="2147470777"/>
            <ac:spMk id="8" creationId="{6AB1A6C8-B810-45B3-BA5F-5ACCD13E222C}"/>
          </ac:spMkLst>
        </pc:spChg>
        <pc:picChg chg="mod">
          <ac:chgData name="Margaux BUGUET" userId="e313121c-5229-4b96-a66a-fd2d8e5e25d3" providerId="ADAL" clId="{EFC12E13-F3DA-48EF-BAEA-5AC3BAA13A1A}" dt="2025-06-03T07:14:18.431" v="1" actId="1076"/>
          <ac:picMkLst>
            <pc:docMk/>
            <pc:sldMk cId="1180806673" sldId="2147470777"/>
            <ac:picMk id="10" creationId="{AEAEAB42-CDBD-DC13-DA4A-97EBE55550EE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8038EA-1990-43A4-B211-E0DE8B0A1AB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fr-FR"/>
        </a:p>
      </dgm:t>
    </dgm:pt>
    <dgm:pt modelId="{EA9F9B33-23C9-40E4-AE6B-4120B6099D89}">
      <dgm:prSet/>
      <dgm:spPr/>
      <dgm:t>
        <a:bodyPr/>
        <a:lstStyle/>
        <a:p>
          <a:r>
            <a:rPr lang="fr-FR" b="1"/>
            <a:t>Une méthode de sensibilisation innovante, ludique qui implique les apprenants ;</a:t>
          </a:r>
          <a:endParaRPr lang="fr-FR"/>
        </a:p>
      </dgm:t>
    </dgm:pt>
    <dgm:pt modelId="{393ADD49-3E09-412E-94CB-C30E92B02413}" type="parTrans" cxnId="{3B7DA1BD-6D2F-40C6-8F63-8CEF37617DFE}">
      <dgm:prSet/>
      <dgm:spPr/>
      <dgm:t>
        <a:bodyPr/>
        <a:lstStyle/>
        <a:p>
          <a:endParaRPr lang="fr-FR"/>
        </a:p>
      </dgm:t>
    </dgm:pt>
    <dgm:pt modelId="{91DBE236-7C1E-4ED1-9E94-4110FABB32D8}" type="sibTrans" cxnId="{3B7DA1BD-6D2F-40C6-8F63-8CEF37617DFE}">
      <dgm:prSet/>
      <dgm:spPr/>
      <dgm:t>
        <a:bodyPr/>
        <a:lstStyle/>
        <a:p>
          <a:endParaRPr lang="fr-FR"/>
        </a:p>
      </dgm:t>
    </dgm:pt>
    <dgm:pt modelId="{53DCB00D-BE36-4A49-94A0-6B6D7914CCB2}">
      <dgm:prSet/>
      <dgm:spPr/>
      <dgm:t>
        <a:bodyPr/>
        <a:lstStyle/>
        <a:p>
          <a:r>
            <a:rPr lang="fr-FR" b="1"/>
            <a:t>Ne nécessite aucune connaissance technique particulière, s'adresse à tous publics ; </a:t>
          </a:r>
          <a:endParaRPr lang="fr-FR"/>
        </a:p>
      </dgm:t>
    </dgm:pt>
    <dgm:pt modelId="{7EE306F6-5150-488C-A30C-65B8FE0E243B}" type="parTrans" cxnId="{9B130684-E6DE-447B-89CE-CAB43BB7F7BE}">
      <dgm:prSet/>
      <dgm:spPr/>
      <dgm:t>
        <a:bodyPr/>
        <a:lstStyle/>
        <a:p>
          <a:endParaRPr lang="fr-FR"/>
        </a:p>
      </dgm:t>
    </dgm:pt>
    <dgm:pt modelId="{45C50A17-62B8-46C0-94B5-869C859CB372}" type="sibTrans" cxnId="{9B130684-E6DE-447B-89CE-CAB43BB7F7BE}">
      <dgm:prSet/>
      <dgm:spPr/>
      <dgm:t>
        <a:bodyPr/>
        <a:lstStyle/>
        <a:p>
          <a:endParaRPr lang="fr-FR"/>
        </a:p>
      </dgm:t>
    </dgm:pt>
    <dgm:pt modelId="{299E9D90-FAD5-4294-B031-674F7F5E5F87}">
      <dgm:prSet/>
      <dgm:spPr/>
      <dgm:t>
        <a:bodyPr/>
        <a:lstStyle/>
        <a:p>
          <a:r>
            <a:rPr lang="fr-FR" b="1"/>
            <a:t>Des participants qui doivent se mettre dans la peau "des méchants" et exploiter les mauvaises pratiques ;</a:t>
          </a:r>
          <a:endParaRPr lang="fr-FR"/>
        </a:p>
      </dgm:t>
    </dgm:pt>
    <dgm:pt modelId="{1E5AB37E-0834-4E92-902C-010429D2043A}" type="parTrans" cxnId="{380AE08B-8BC0-45A9-B66A-F22C44B4012E}">
      <dgm:prSet/>
      <dgm:spPr/>
      <dgm:t>
        <a:bodyPr/>
        <a:lstStyle/>
        <a:p>
          <a:endParaRPr lang="fr-FR"/>
        </a:p>
      </dgm:t>
    </dgm:pt>
    <dgm:pt modelId="{56858636-C5BA-4DB0-9C8A-524FF047D726}" type="sibTrans" cxnId="{380AE08B-8BC0-45A9-B66A-F22C44B4012E}">
      <dgm:prSet/>
      <dgm:spPr/>
      <dgm:t>
        <a:bodyPr/>
        <a:lstStyle/>
        <a:p>
          <a:endParaRPr lang="fr-FR"/>
        </a:p>
      </dgm:t>
    </dgm:pt>
    <dgm:pt modelId="{6E7EB971-BDFA-41DE-B23E-08D9E3DC423B}">
      <dgm:prSet/>
      <dgm:spPr/>
      <dgm:t>
        <a:bodyPr/>
        <a:lstStyle/>
        <a:p>
          <a:r>
            <a:rPr lang="fr-FR" b="1"/>
            <a:t>Un scénario contextualisé au secteur santé ;</a:t>
          </a:r>
          <a:endParaRPr lang="fr-FR"/>
        </a:p>
      </dgm:t>
    </dgm:pt>
    <dgm:pt modelId="{6FAD8CA5-11CD-40A8-BFF7-E261055E2541}" type="parTrans" cxnId="{D3922EA0-AED0-45CB-96A5-B1CB2EB9CAD7}">
      <dgm:prSet/>
      <dgm:spPr/>
      <dgm:t>
        <a:bodyPr/>
        <a:lstStyle/>
        <a:p>
          <a:endParaRPr lang="fr-FR"/>
        </a:p>
      </dgm:t>
    </dgm:pt>
    <dgm:pt modelId="{1505EB90-3D7A-483E-BA2B-3084EAAFE6A8}" type="sibTrans" cxnId="{D3922EA0-AED0-45CB-96A5-B1CB2EB9CAD7}">
      <dgm:prSet/>
      <dgm:spPr/>
      <dgm:t>
        <a:bodyPr/>
        <a:lstStyle/>
        <a:p>
          <a:endParaRPr lang="fr-FR"/>
        </a:p>
      </dgm:t>
    </dgm:pt>
    <dgm:pt modelId="{D03FD00F-0D50-4269-98C3-C8CFD8919027}">
      <dgm:prSet/>
      <dgm:spPr/>
      <dgm:t>
        <a:bodyPr/>
        <a:lstStyle/>
        <a:p>
          <a:r>
            <a:rPr lang="fr-FR" b="1"/>
            <a:t>Une durée de jeu de 45 min pour ne pas mobiliser les professionnels plus d'1h (briefing / débriefing inclus) ;</a:t>
          </a:r>
          <a:endParaRPr lang="fr-FR"/>
        </a:p>
      </dgm:t>
    </dgm:pt>
    <dgm:pt modelId="{B6950E1E-C953-4A5B-B2BB-87B6ED3029B0}" type="parTrans" cxnId="{D6829B8D-2F88-4685-9333-6F5BE0B63624}">
      <dgm:prSet/>
      <dgm:spPr/>
      <dgm:t>
        <a:bodyPr/>
        <a:lstStyle/>
        <a:p>
          <a:endParaRPr lang="fr-FR"/>
        </a:p>
      </dgm:t>
    </dgm:pt>
    <dgm:pt modelId="{0578B44C-CDE4-4DF8-BAFC-8788B6E1BEA5}" type="sibTrans" cxnId="{D6829B8D-2F88-4685-9333-6F5BE0B63624}">
      <dgm:prSet/>
      <dgm:spPr/>
      <dgm:t>
        <a:bodyPr/>
        <a:lstStyle/>
        <a:p>
          <a:endParaRPr lang="fr-FR"/>
        </a:p>
      </dgm:t>
    </dgm:pt>
    <dgm:pt modelId="{F077A3AA-4322-41A7-B849-A669A991321D}">
      <dgm:prSet/>
      <dgm:spPr/>
      <dgm:t>
        <a:bodyPr/>
        <a:lstStyle/>
        <a:p>
          <a:r>
            <a:rPr lang="fr-FR" b="1"/>
            <a:t>Une formation et un kit de ressources permettant aux structures ligériennes d'être autonomes dans la mise en œuvre.</a:t>
          </a:r>
          <a:endParaRPr lang="fr-FR"/>
        </a:p>
      </dgm:t>
    </dgm:pt>
    <dgm:pt modelId="{34372A0C-9FE1-49AD-B7CA-52318D217056}" type="parTrans" cxnId="{CE4371C3-E537-4048-A6B2-C2649001395B}">
      <dgm:prSet/>
      <dgm:spPr/>
      <dgm:t>
        <a:bodyPr/>
        <a:lstStyle/>
        <a:p>
          <a:endParaRPr lang="fr-FR"/>
        </a:p>
      </dgm:t>
    </dgm:pt>
    <dgm:pt modelId="{8609A2B6-31E5-435A-B612-1EC93DE02015}" type="sibTrans" cxnId="{CE4371C3-E537-4048-A6B2-C2649001395B}">
      <dgm:prSet/>
      <dgm:spPr/>
      <dgm:t>
        <a:bodyPr/>
        <a:lstStyle/>
        <a:p>
          <a:endParaRPr lang="fr-FR"/>
        </a:p>
      </dgm:t>
    </dgm:pt>
    <dgm:pt modelId="{CE9F6DFF-62C1-44FE-9664-85124AED2300}" type="pres">
      <dgm:prSet presAssocID="{F28038EA-1990-43A4-B211-E0DE8B0A1AB1}" presName="Name0" presStyleCnt="0">
        <dgm:presLayoutVars>
          <dgm:chMax val="7"/>
          <dgm:chPref val="7"/>
          <dgm:dir/>
        </dgm:presLayoutVars>
      </dgm:prSet>
      <dgm:spPr/>
    </dgm:pt>
    <dgm:pt modelId="{D7DFBCB5-6F4E-4CC9-A4C9-8A1CBBA79A1B}" type="pres">
      <dgm:prSet presAssocID="{F28038EA-1990-43A4-B211-E0DE8B0A1AB1}" presName="Name1" presStyleCnt="0"/>
      <dgm:spPr/>
    </dgm:pt>
    <dgm:pt modelId="{6B6FF8C2-138D-4BC5-9FC2-C00F0D98FABC}" type="pres">
      <dgm:prSet presAssocID="{F28038EA-1990-43A4-B211-E0DE8B0A1AB1}" presName="cycle" presStyleCnt="0"/>
      <dgm:spPr/>
    </dgm:pt>
    <dgm:pt modelId="{C0136EA7-AE24-4BE2-9A91-C0F034B9FD21}" type="pres">
      <dgm:prSet presAssocID="{F28038EA-1990-43A4-B211-E0DE8B0A1AB1}" presName="srcNode" presStyleLbl="node1" presStyleIdx="0" presStyleCnt="6"/>
      <dgm:spPr/>
    </dgm:pt>
    <dgm:pt modelId="{B10C90AD-00A8-439C-8AC0-982CA18A0353}" type="pres">
      <dgm:prSet presAssocID="{F28038EA-1990-43A4-B211-E0DE8B0A1AB1}" presName="conn" presStyleLbl="parChTrans1D2" presStyleIdx="0" presStyleCnt="1"/>
      <dgm:spPr/>
    </dgm:pt>
    <dgm:pt modelId="{228A4C0C-0ED7-4F2C-BF31-776983C862F2}" type="pres">
      <dgm:prSet presAssocID="{F28038EA-1990-43A4-B211-E0DE8B0A1AB1}" presName="extraNode" presStyleLbl="node1" presStyleIdx="0" presStyleCnt="6"/>
      <dgm:spPr/>
    </dgm:pt>
    <dgm:pt modelId="{FB3D62FA-645D-4B2C-9D94-E998E9598583}" type="pres">
      <dgm:prSet presAssocID="{F28038EA-1990-43A4-B211-E0DE8B0A1AB1}" presName="dstNode" presStyleLbl="node1" presStyleIdx="0" presStyleCnt="6"/>
      <dgm:spPr/>
    </dgm:pt>
    <dgm:pt modelId="{BF5AEB24-662A-433C-B0D5-F5F0AB78389F}" type="pres">
      <dgm:prSet presAssocID="{EA9F9B33-23C9-40E4-AE6B-4120B6099D89}" presName="text_1" presStyleLbl="node1" presStyleIdx="0" presStyleCnt="6">
        <dgm:presLayoutVars>
          <dgm:bulletEnabled val="1"/>
        </dgm:presLayoutVars>
      </dgm:prSet>
      <dgm:spPr/>
    </dgm:pt>
    <dgm:pt modelId="{B0E894EE-D833-4CAB-A571-C0F7982D07D4}" type="pres">
      <dgm:prSet presAssocID="{EA9F9B33-23C9-40E4-AE6B-4120B6099D89}" presName="accent_1" presStyleCnt="0"/>
      <dgm:spPr/>
    </dgm:pt>
    <dgm:pt modelId="{6FE89E18-D62C-4BFD-8DC6-8FDEFB2CA846}" type="pres">
      <dgm:prSet presAssocID="{EA9F9B33-23C9-40E4-AE6B-4120B6099D89}" presName="accentRepeatNode" presStyleLbl="solidFgAcc1" presStyleIdx="0" presStyleCnt="6"/>
      <dgm:spPr/>
    </dgm:pt>
    <dgm:pt modelId="{F7EDA4A1-1E26-4468-BE99-D3B945174E15}" type="pres">
      <dgm:prSet presAssocID="{53DCB00D-BE36-4A49-94A0-6B6D7914CCB2}" presName="text_2" presStyleLbl="node1" presStyleIdx="1" presStyleCnt="6">
        <dgm:presLayoutVars>
          <dgm:bulletEnabled val="1"/>
        </dgm:presLayoutVars>
      </dgm:prSet>
      <dgm:spPr/>
    </dgm:pt>
    <dgm:pt modelId="{82EB1BE2-6C02-4F90-BAAB-70C0D4E94EE6}" type="pres">
      <dgm:prSet presAssocID="{53DCB00D-BE36-4A49-94A0-6B6D7914CCB2}" presName="accent_2" presStyleCnt="0"/>
      <dgm:spPr/>
    </dgm:pt>
    <dgm:pt modelId="{2D07F6AD-71F7-4EB7-B158-0D1ACC2E3957}" type="pres">
      <dgm:prSet presAssocID="{53DCB00D-BE36-4A49-94A0-6B6D7914CCB2}" presName="accentRepeatNode" presStyleLbl="solidFgAcc1" presStyleIdx="1" presStyleCnt="6"/>
      <dgm:spPr/>
    </dgm:pt>
    <dgm:pt modelId="{2B7C83F9-EF13-42E5-BF56-D417E409D6F9}" type="pres">
      <dgm:prSet presAssocID="{299E9D90-FAD5-4294-B031-674F7F5E5F87}" presName="text_3" presStyleLbl="node1" presStyleIdx="2" presStyleCnt="6">
        <dgm:presLayoutVars>
          <dgm:bulletEnabled val="1"/>
        </dgm:presLayoutVars>
      </dgm:prSet>
      <dgm:spPr/>
    </dgm:pt>
    <dgm:pt modelId="{C8781867-021D-4ACB-95E4-A24503A9CD11}" type="pres">
      <dgm:prSet presAssocID="{299E9D90-FAD5-4294-B031-674F7F5E5F87}" presName="accent_3" presStyleCnt="0"/>
      <dgm:spPr/>
    </dgm:pt>
    <dgm:pt modelId="{8B0961F0-1197-41A6-BCC6-BA6B552673AA}" type="pres">
      <dgm:prSet presAssocID="{299E9D90-FAD5-4294-B031-674F7F5E5F87}" presName="accentRepeatNode" presStyleLbl="solidFgAcc1" presStyleIdx="2" presStyleCnt="6"/>
      <dgm:spPr/>
    </dgm:pt>
    <dgm:pt modelId="{A87768A8-66B9-4024-B65C-8A7A3995F6A2}" type="pres">
      <dgm:prSet presAssocID="{6E7EB971-BDFA-41DE-B23E-08D9E3DC423B}" presName="text_4" presStyleLbl="node1" presStyleIdx="3" presStyleCnt="6">
        <dgm:presLayoutVars>
          <dgm:bulletEnabled val="1"/>
        </dgm:presLayoutVars>
      </dgm:prSet>
      <dgm:spPr/>
    </dgm:pt>
    <dgm:pt modelId="{13C03C2D-8EB9-4833-9156-F09B0EAA70B1}" type="pres">
      <dgm:prSet presAssocID="{6E7EB971-BDFA-41DE-B23E-08D9E3DC423B}" presName="accent_4" presStyleCnt="0"/>
      <dgm:spPr/>
    </dgm:pt>
    <dgm:pt modelId="{80152510-E046-4477-8E77-60F9FB89E9E2}" type="pres">
      <dgm:prSet presAssocID="{6E7EB971-BDFA-41DE-B23E-08D9E3DC423B}" presName="accentRepeatNode" presStyleLbl="solidFgAcc1" presStyleIdx="3" presStyleCnt="6"/>
      <dgm:spPr/>
    </dgm:pt>
    <dgm:pt modelId="{E85B305D-2068-4C3D-9C40-288EF842A445}" type="pres">
      <dgm:prSet presAssocID="{D03FD00F-0D50-4269-98C3-C8CFD8919027}" presName="text_5" presStyleLbl="node1" presStyleIdx="4" presStyleCnt="6">
        <dgm:presLayoutVars>
          <dgm:bulletEnabled val="1"/>
        </dgm:presLayoutVars>
      </dgm:prSet>
      <dgm:spPr/>
    </dgm:pt>
    <dgm:pt modelId="{BE453E50-35C0-4140-B649-B961CA1FD23E}" type="pres">
      <dgm:prSet presAssocID="{D03FD00F-0D50-4269-98C3-C8CFD8919027}" presName="accent_5" presStyleCnt="0"/>
      <dgm:spPr/>
    </dgm:pt>
    <dgm:pt modelId="{97874593-E145-4648-BF50-648686261532}" type="pres">
      <dgm:prSet presAssocID="{D03FD00F-0D50-4269-98C3-C8CFD8919027}" presName="accentRepeatNode" presStyleLbl="solidFgAcc1" presStyleIdx="4" presStyleCnt="6"/>
      <dgm:spPr/>
    </dgm:pt>
    <dgm:pt modelId="{1B53A583-0AB3-4B1D-830E-AAE61EF81A9E}" type="pres">
      <dgm:prSet presAssocID="{F077A3AA-4322-41A7-B849-A669A991321D}" presName="text_6" presStyleLbl="node1" presStyleIdx="5" presStyleCnt="6">
        <dgm:presLayoutVars>
          <dgm:bulletEnabled val="1"/>
        </dgm:presLayoutVars>
      </dgm:prSet>
      <dgm:spPr/>
    </dgm:pt>
    <dgm:pt modelId="{62DA061F-009E-4CF3-B8B4-39A7701F8601}" type="pres">
      <dgm:prSet presAssocID="{F077A3AA-4322-41A7-B849-A669A991321D}" presName="accent_6" presStyleCnt="0"/>
      <dgm:spPr/>
    </dgm:pt>
    <dgm:pt modelId="{532FFB47-669A-48D8-9D8B-F621E640C6F5}" type="pres">
      <dgm:prSet presAssocID="{F077A3AA-4322-41A7-B849-A669A991321D}" presName="accentRepeatNode" presStyleLbl="solidFgAcc1" presStyleIdx="5" presStyleCnt="6"/>
      <dgm:spPr/>
    </dgm:pt>
  </dgm:ptLst>
  <dgm:cxnLst>
    <dgm:cxn modelId="{7D979D42-4DEB-4836-9BD6-C67033B4FA9A}" type="presOf" srcId="{91DBE236-7C1E-4ED1-9E94-4110FABB32D8}" destId="{B10C90AD-00A8-439C-8AC0-982CA18A0353}" srcOrd="0" destOrd="0" presId="urn:microsoft.com/office/officeart/2008/layout/VerticalCurvedList"/>
    <dgm:cxn modelId="{BF0CDB42-D90E-4AF1-83F8-2A087966968A}" type="presOf" srcId="{EA9F9B33-23C9-40E4-AE6B-4120B6099D89}" destId="{BF5AEB24-662A-433C-B0D5-F5F0AB78389F}" srcOrd="0" destOrd="0" presId="urn:microsoft.com/office/officeart/2008/layout/VerticalCurvedList"/>
    <dgm:cxn modelId="{9B130684-E6DE-447B-89CE-CAB43BB7F7BE}" srcId="{F28038EA-1990-43A4-B211-E0DE8B0A1AB1}" destId="{53DCB00D-BE36-4A49-94A0-6B6D7914CCB2}" srcOrd="1" destOrd="0" parTransId="{7EE306F6-5150-488C-A30C-65B8FE0E243B}" sibTransId="{45C50A17-62B8-46C0-94B5-869C859CB372}"/>
    <dgm:cxn modelId="{380AE08B-8BC0-45A9-B66A-F22C44B4012E}" srcId="{F28038EA-1990-43A4-B211-E0DE8B0A1AB1}" destId="{299E9D90-FAD5-4294-B031-674F7F5E5F87}" srcOrd="2" destOrd="0" parTransId="{1E5AB37E-0834-4E92-902C-010429D2043A}" sibTransId="{56858636-C5BA-4DB0-9C8A-524FF047D726}"/>
    <dgm:cxn modelId="{D6829B8D-2F88-4685-9333-6F5BE0B63624}" srcId="{F28038EA-1990-43A4-B211-E0DE8B0A1AB1}" destId="{D03FD00F-0D50-4269-98C3-C8CFD8919027}" srcOrd="4" destOrd="0" parTransId="{B6950E1E-C953-4A5B-B2BB-87B6ED3029B0}" sibTransId="{0578B44C-CDE4-4DF8-BAFC-8788B6E1BEA5}"/>
    <dgm:cxn modelId="{D3922EA0-AED0-45CB-96A5-B1CB2EB9CAD7}" srcId="{F28038EA-1990-43A4-B211-E0DE8B0A1AB1}" destId="{6E7EB971-BDFA-41DE-B23E-08D9E3DC423B}" srcOrd="3" destOrd="0" parTransId="{6FAD8CA5-11CD-40A8-BFF7-E261055E2541}" sibTransId="{1505EB90-3D7A-483E-BA2B-3084EAAFE6A8}"/>
    <dgm:cxn modelId="{359B0DBB-47EF-4D27-A556-002F8479353C}" type="presOf" srcId="{F28038EA-1990-43A4-B211-E0DE8B0A1AB1}" destId="{CE9F6DFF-62C1-44FE-9664-85124AED2300}" srcOrd="0" destOrd="0" presId="urn:microsoft.com/office/officeart/2008/layout/VerticalCurvedList"/>
    <dgm:cxn modelId="{3B7DA1BD-6D2F-40C6-8F63-8CEF37617DFE}" srcId="{F28038EA-1990-43A4-B211-E0DE8B0A1AB1}" destId="{EA9F9B33-23C9-40E4-AE6B-4120B6099D89}" srcOrd="0" destOrd="0" parTransId="{393ADD49-3E09-412E-94CB-C30E92B02413}" sibTransId="{91DBE236-7C1E-4ED1-9E94-4110FABB32D8}"/>
    <dgm:cxn modelId="{FA4FEDC2-0A78-4FAA-8E25-09FAEEDD99C8}" type="presOf" srcId="{6E7EB971-BDFA-41DE-B23E-08D9E3DC423B}" destId="{A87768A8-66B9-4024-B65C-8A7A3995F6A2}" srcOrd="0" destOrd="0" presId="urn:microsoft.com/office/officeart/2008/layout/VerticalCurvedList"/>
    <dgm:cxn modelId="{CE4371C3-E537-4048-A6B2-C2649001395B}" srcId="{F28038EA-1990-43A4-B211-E0DE8B0A1AB1}" destId="{F077A3AA-4322-41A7-B849-A669A991321D}" srcOrd="5" destOrd="0" parTransId="{34372A0C-9FE1-49AD-B7CA-52318D217056}" sibTransId="{8609A2B6-31E5-435A-B612-1EC93DE02015}"/>
    <dgm:cxn modelId="{01E5A6CB-9296-424A-808C-B55723837E82}" type="presOf" srcId="{F077A3AA-4322-41A7-B849-A669A991321D}" destId="{1B53A583-0AB3-4B1D-830E-AAE61EF81A9E}" srcOrd="0" destOrd="0" presId="urn:microsoft.com/office/officeart/2008/layout/VerticalCurvedList"/>
    <dgm:cxn modelId="{7416D8DC-B8C0-4F42-8674-C25DF1A8CC0E}" type="presOf" srcId="{D03FD00F-0D50-4269-98C3-C8CFD8919027}" destId="{E85B305D-2068-4C3D-9C40-288EF842A445}" srcOrd="0" destOrd="0" presId="urn:microsoft.com/office/officeart/2008/layout/VerticalCurvedList"/>
    <dgm:cxn modelId="{E98145E1-EA99-4F3C-8D13-C356DD42ADFC}" type="presOf" srcId="{299E9D90-FAD5-4294-B031-674F7F5E5F87}" destId="{2B7C83F9-EF13-42E5-BF56-D417E409D6F9}" srcOrd="0" destOrd="0" presId="urn:microsoft.com/office/officeart/2008/layout/VerticalCurvedList"/>
    <dgm:cxn modelId="{D32D47E1-FCFC-4CCA-BDE3-D29CFF38BFD7}" type="presOf" srcId="{53DCB00D-BE36-4A49-94A0-6B6D7914CCB2}" destId="{F7EDA4A1-1E26-4468-BE99-D3B945174E15}" srcOrd="0" destOrd="0" presId="urn:microsoft.com/office/officeart/2008/layout/VerticalCurvedList"/>
    <dgm:cxn modelId="{377359DC-0121-4480-85C3-881D4EC92E13}" type="presParOf" srcId="{CE9F6DFF-62C1-44FE-9664-85124AED2300}" destId="{D7DFBCB5-6F4E-4CC9-A4C9-8A1CBBA79A1B}" srcOrd="0" destOrd="0" presId="urn:microsoft.com/office/officeart/2008/layout/VerticalCurvedList"/>
    <dgm:cxn modelId="{7B60E193-A57B-4E6A-B965-5B2355BCE8B4}" type="presParOf" srcId="{D7DFBCB5-6F4E-4CC9-A4C9-8A1CBBA79A1B}" destId="{6B6FF8C2-138D-4BC5-9FC2-C00F0D98FABC}" srcOrd="0" destOrd="0" presId="urn:microsoft.com/office/officeart/2008/layout/VerticalCurvedList"/>
    <dgm:cxn modelId="{1AF91971-2342-4F1E-BD40-A632CBBDFD55}" type="presParOf" srcId="{6B6FF8C2-138D-4BC5-9FC2-C00F0D98FABC}" destId="{C0136EA7-AE24-4BE2-9A91-C0F034B9FD21}" srcOrd="0" destOrd="0" presId="urn:microsoft.com/office/officeart/2008/layout/VerticalCurvedList"/>
    <dgm:cxn modelId="{224EC80D-57B0-4855-9761-4CCB3B941592}" type="presParOf" srcId="{6B6FF8C2-138D-4BC5-9FC2-C00F0D98FABC}" destId="{B10C90AD-00A8-439C-8AC0-982CA18A0353}" srcOrd="1" destOrd="0" presId="urn:microsoft.com/office/officeart/2008/layout/VerticalCurvedList"/>
    <dgm:cxn modelId="{BCBEE665-DD8B-4A92-A3D0-C790ABAED743}" type="presParOf" srcId="{6B6FF8C2-138D-4BC5-9FC2-C00F0D98FABC}" destId="{228A4C0C-0ED7-4F2C-BF31-776983C862F2}" srcOrd="2" destOrd="0" presId="urn:microsoft.com/office/officeart/2008/layout/VerticalCurvedList"/>
    <dgm:cxn modelId="{84C5F36C-3B91-4028-B3B2-F629F3BCBDB7}" type="presParOf" srcId="{6B6FF8C2-138D-4BC5-9FC2-C00F0D98FABC}" destId="{FB3D62FA-645D-4B2C-9D94-E998E9598583}" srcOrd="3" destOrd="0" presId="urn:microsoft.com/office/officeart/2008/layout/VerticalCurvedList"/>
    <dgm:cxn modelId="{5E85E0CC-587C-46DD-A57E-F50460E4112D}" type="presParOf" srcId="{D7DFBCB5-6F4E-4CC9-A4C9-8A1CBBA79A1B}" destId="{BF5AEB24-662A-433C-B0D5-F5F0AB78389F}" srcOrd="1" destOrd="0" presId="urn:microsoft.com/office/officeart/2008/layout/VerticalCurvedList"/>
    <dgm:cxn modelId="{78072326-E85B-4284-B342-FA70F726B5D5}" type="presParOf" srcId="{D7DFBCB5-6F4E-4CC9-A4C9-8A1CBBA79A1B}" destId="{B0E894EE-D833-4CAB-A571-C0F7982D07D4}" srcOrd="2" destOrd="0" presId="urn:microsoft.com/office/officeart/2008/layout/VerticalCurvedList"/>
    <dgm:cxn modelId="{D576686C-4C38-4978-8F96-BEF29A2D8497}" type="presParOf" srcId="{B0E894EE-D833-4CAB-A571-C0F7982D07D4}" destId="{6FE89E18-D62C-4BFD-8DC6-8FDEFB2CA846}" srcOrd="0" destOrd="0" presId="urn:microsoft.com/office/officeart/2008/layout/VerticalCurvedList"/>
    <dgm:cxn modelId="{095FFB17-1B3D-4EBF-9653-1EBABF56A9D2}" type="presParOf" srcId="{D7DFBCB5-6F4E-4CC9-A4C9-8A1CBBA79A1B}" destId="{F7EDA4A1-1E26-4468-BE99-D3B945174E15}" srcOrd="3" destOrd="0" presId="urn:microsoft.com/office/officeart/2008/layout/VerticalCurvedList"/>
    <dgm:cxn modelId="{077AD75D-89B9-4F01-8BE1-29F21FAA6D74}" type="presParOf" srcId="{D7DFBCB5-6F4E-4CC9-A4C9-8A1CBBA79A1B}" destId="{82EB1BE2-6C02-4F90-BAAB-70C0D4E94EE6}" srcOrd="4" destOrd="0" presId="urn:microsoft.com/office/officeart/2008/layout/VerticalCurvedList"/>
    <dgm:cxn modelId="{CB1DEAA9-24EA-436C-97A6-07225D8FFF2E}" type="presParOf" srcId="{82EB1BE2-6C02-4F90-BAAB-70C0D4E94EE6}" destId="{2D07F6AD-71F7-4EB7-B158-0D1ACC2E3957}" srcOrd="0" destOrd="0" presId="urn:microsoft.com/office/officeart/2008/layout/VerticalCurvedList"/>
    <dgm:cxn modelId="{7F0A29AB-60EE-42A9-ACA1-A7FCB4B15ED8}" type="presParOf" srcId="{D7DFBCB5-6F4E-4CC9-A4C9-8A1CBBA79A1B}" destId="{2B7C83F9-EF13-42E5-BF56-D417E409D6F9}" srcOrd="5" destOrd="0" presId="urn:microsoft.com/office/officeart/2008/layout/VerticalCurvedList"/>
    <dgm:cxn modelId="{0303188C-2D90-4323-8F82-7F33E3681040}" type="presParOf" srcId="{D7DFBCB5-6F4E-4CC9-A4C9-8A1CBBA79A1B}" destId="{C8781867-021D-4ACB-95E4-A24503A9CD11}" srcOrd="6" destOrd="0" presId="urn:microsoft.com/office/officeart/2008/layout/VerticalCurvedList"/>
    <dgm:cxn modelId="{F898C676-B43D-413D-9823-A73DB224FEEE}" type="presParOf" srcId="{C8781867-021D-4ACB-95E4-A24503A9CD11}" destId="{8B0961F0-1197-41A6-BCC6-BA6B552673AA}" srcOrd="0" destOrd="0" presId="urn:microsoft.com/office/officeart/2008/layout/VerticalCurvedList"/>
    <dgm:cxn modelId="{D1CB33F0-B105-4E6F-ADEF-152B04FB1764}" type="presParOf" srcId="{D7DFBCB5-6F4E-4CC9-A4C9-8A1CBBA79A1B}" destId="{A87768A8-66B9-4024-B65C-8A7A3995F6A2}" srcOrd="7" destOrd="0" presId="urn:microsoft.com/office/officeart/2008/layout/VerticalCurvedList"/>
    <dgm:cxn modelId="{21D31C42-ED84-4E5F-9027-A31107E37D86}" type="presParOf" srcId="{D7DFBCB5-6F4E-4CC9-A4C9-8A1CBBA79A1B}" destId="{13C03C2D-8EB9-4833-9156-F09B0EAA70B1}" srcOrd="8" destOrd="0" presId="urn:microsoft.com/office/officeart/2008/layout/VerticalCurvedList"/>
    <dgm:cxn modelId="{150FA444-2D42-4B70-95E4-EC33B5F61835}" type="presParOf" srcId="{13C03C2D-8EB9-4833-9156-F09B0EAA70B1}" destId="{80152510-E046-4477-8E77-60F9FB89E9E2}" srcOrd="0" destOrd="0" presId="urn:microsoft.com/office/officeart/2008/layout/VerticalCurvedList"/>
    <dgm:cxn modelId="{DF5D40B6-9ECA-4318-A69D-FF8EA9F152EB}" type="presParOf" srcId="{D7DFBCB5-6F4E-4CC9-A4C9-8A1CBBA79A1B}" destId="{E85B305D-2068-4C3D-9C40-288EF842A445}" srcOrd="9" destOrd="0" presId="urn:microsoft.com/office/officeart/2008/layout/VerticalCurvedList"/>
    <dgm:cxn modelId="{3A365434-504D-4796-8754-0203FDCF52F6}" type="presParOf" srcId="{D7DFBCB5-6F4E-4CC9-A4C9-8A1CBBA79A1B}" destId="{BE453E50-35C0-4140-B649-B961CA1FD23E}" srcOrd="10" destOrd="0" presId="urn:microsoft.com/office/officeart/2008/layout/VerticalCurvedList"/>
    <dgm:cxn modelId="{76CB1EF7-3E38-4026-907A-05F250A69278}" type="presParOf" srcId="{BE453E50-35C0-4140-B649-B961CA1FD23E}" destId="{97874593-E145-4648-BF50-648686261532}" srcOrd="0" destOrd="0" presId="urn:microsoft.com/office/officeart/2008/layout/VerticalCurvedList"/>
    <dgm:cxn modelId="{8B3C2291-C1C7-4EEA-AE63-6EB9A8C7BC98}" type="presParOf" srcId="{D7DFBCB5-6F4E-4CC9-A4C9-8A1CBBA79A1B}" destId="{1B53A583-0AB3-4B1D-830E-AAE61EF81A9E}" srcOrd="11" destOrd="0" presId="urn:microsoft.com/office/officeart/2008/layout/VerticalCurvedList"/>
    <dgm:cxn modelId="{3A3F574E-1E58-4A77-AA60-035B6B0547D0}" type="presParOf" srcId="{D7DFBCB5-6F4E-4CC9-A4C9-8A1CBBA79A1B}" destId="{62DA061F-009E-4CF3-B8B4-39A7701F8601}" srcOrd="12" destOrd="0" presId="urn:microsoft.com/office/officeart/2008/layout/VerticalCurvedList"/>
    <dgm:cxn modelId="{6CC073AB-77BF-4858-808E-4260BC78528E}" type="presParOf" srcId="{62DA061F-009E-4CF3-B8B4-39A7701F8601}" destId="{532FFB47-669A-48D8-9D8B-F621E640C6F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0C90AD-00A8-439C-8AC0-982CA18A0353}">
      <dsp:nvSpPr>
        <dsp:cNvPr id="0" name=""/>
        <dsp:cNvSpPr/>
      </dsp:nvSpPr>
      <dsp:spPr>
        <a:xfrm>
          <a:off x="-4069827" y="-624668"/>
          <a:ext cx="4849737" cy="4849737"/>
        </a:xfrm>
        <a:prstGeom prst="blockArc">
          <a:avLst>
            <a:gd name="adj1" fmla="val 18900000"/>
            <a:gd name="adj2" fmla="val 2700000"/>
            <a:gd name="adj3" fmla="val 445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5AEB24-662A-433C-B0D5-F5F0AB78389F}">
      <dsp:nvSpPr>
        <dsp:cNvPr id="0" name=""/>
        <dsp:cNvSpPr/>
      </dsp:nvSpPr>
      <dsp:spPr>
        <a:xfrm>
          <a:off x="291653" y="189597"/>
          <a:ext cx="6613242" cy="3790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871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/>
            <a:t>Une méthode de sensibilisation innovante, ludique qui implique les apprenants ;</a:t>
          </a:r>
          <a:endParaRPr lang="fr-FR" sz="1100" kern="1200"/>
        </a:p>
      </dsp:txBody>
      <dsp:txXfrm>
        <a:off x="291653" y="189597"/>
        <a:ext cx="6613242" cy="379050"/>
      </dsp:txXfrm>
    </dsp:sp>
    <dsp:sp modelId="{6FE89E18-D62C-4BFD-8DC6-8FDEFB2CA846}">
      <dsp:nvSpPr>
        <dsp:cNvPr id="0" name=""/>
        <dsp:cNvSpPr/>
      </dsp:nvSpPr>
      <dsp:spPr>
        <a:xfrm>
          <a:off x="54746" y="142215"/>
          <a:ext cx="473812" cy="473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EDA4A1-1E26-4468-BE99-D3B945174E15}">
      <dsp:nvSpPr>
        <dsp:cNvPr id="0" name=""/>
        <dsp:cNvSpPr/>
      </dsp:nvSpPr>
      <dsp:spPr>
        <a:xfrm>
          <a:off x="603447" y="758100"/>
          <a:ext cx="6301447" cy="379050"/>
        </a:xfrm>
        <a:prstGeom prst="rect">
          <a:avLst/>
        </a:prstGeom>
        <a:solidFill>
          <a:schemeClr val="accent3">
            <a:hueOff val="-175424"/>
            <a:satOff val="-9368"/>
            <a:lumOff val="63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871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/>
            <a:t>Ne nécessite aucune connaissance technique particulière, s'adresse à tous publics ; </a:t>
          </a:r>
          <a:endParaRPr lang="fr-FR" sz="1100" kern="1200"/>
        </a:p>
      </dsp:txBody>
      <dsp:txXfrm>
        <a:off x="603447" y="758100"/>
        <a:ext cx="6301447" cy="379050"/>
      </dsp:txXfrm>
    </dsp:sp>
    <dsp:sp modelId="{2D07F6AD-71F7-4EB7-B158-0D1ACC2E3957}">
      <dsp:nvSpPr>
        <dsp:cNvPr id="0" name=""/>
        <dsp:cNvSpPr/>
      </dsp:nvSpPr>
      <dsp:spPr>
        <a:xfrm>
          <a:off x="366541" y="710718"/>
          <a:ext cx="473812" cy="473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175424"/>
              <a:satOff val="-9368"/>
              <a:lumOff val="63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7C83F9-EF13-42E5-BF56-D417E409D6F9}">
      <dsp:nvSpPr>
        <dsp:cNvPr id="0" name=""/>
        <dsp:cNvSpPr/>
      </dsp:nvSpPr>
      <dsp:spPr>
        <a:xfrm>
          <a:off x="746023" y="1326603"/>
          <a:ext cx="6158871" cy="379050"/>
        </a:xfrm>
        <a:prstGeom prst="rect">
          <a:avLst/>
        </a:prstGeom>
        <a:solidFill>
          <a:schemeClr val="accent3">
            <a:hueOff val="-350849"/>
            <a:satOff val="-18735"/>
            <a:lumOff val="126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871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/>
            <a:t>Des participants qui doivent se mettre dans la peau "des méchants" et exploiter les mauvaises pratiques ;</a:t>
          </a:r>
          <a:endParaRPr lang="fr-FR" sz="1100" kern="1200"/>
        </a:p>
      </dsp:txBody>
      <dsp:txXfrm>
        <a:off x="746023" y="1326603"/>
        <a:ext cx="6158871" cy="379050"/>
      </dsp:txXfrm>
    </dsp:sp>
    <dsp:sp modelId="{8B0961F0-1197-41A6-BCC6-BA6B552673AA}">
      <dsp:nvSpPr>
        <dsp:cNvPr id="0" name=""/>
        <dsp:cNvSpPr/>
      </dsp:nvSpPr>
      <dsp:spPr>
        <a:xfrm>
          <a:off x="509117" y="1279222"/>
          <a:ext cx="473812" cy="473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350849"/>
              <a:satOff val="-18735"/>
              <a:lumOff val="126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768A8-66B9-4024-B65C-8A7A3995F6A2}">
      <dsp:nvSpPr>
        <dsp:cNvPr id="0" name=""/>
        <dsp:cNvSpPr/>
      </dsp:nvSpPr>
      <dsp:spPr>
        <a:xfrm>
          <a:off x="746023" y="1894746"/>
          <a:ext cx="6158871" cy="379050"/>
        </a:xfrm>
        <a:prstGeom prst="rect">
          <a:avLst/>
        </a:prstGeom>
        <a:solidFill>
          <a:schemeClr val="accent3">
            <a:hueOff val="-526273"/>
            <a:satOff val="-28103"/>
            <a:lumOff val="189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871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/>
            <a:t>Un scénario contextualisé au secteur santé ;</a:t>
          </a:r>
          <a:endParaRPr lang="fr-FR" sz="1100" kern="1200"/>
        </a:p>
      </dsp:txBody>
      <dsp:txXfrm>
        <a:off x="746023" y="1894746"/>
        <a:ext cx="6158871" cy="379050"/>
      </dsp:txXfrm>
    </dsp:sp>
    <dsp:sp modelId="{80152510-E046-4477-8E77-60F9FB89E9E2}">
      <dsp:nvSpPr>
        <dsp:cNvPr id="0" name=""/>
        <dsp:cNvSpPr/>
      </dsp:nvSpPr>
      <dsp:spPr>
        <a:xfrm>
          <a:off x="509117" y="1847365"/>
          <a:ext cx="473812" cy="473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526273"/>
              <a:satOff val="-28103"/>
              <a:lumOff val="189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5B305D-2068-4C3D-9C40-288EF842A445}">
      <dsp:nvSpPr>
        <dsp:cNvPr id="0" name=""/>
        <dsp:cNvSpPr/>
      </dsp:nvSpPr>
      <dsp:spPr>
        <a:xfrm>
          <a:off x="603447" y="2463249"/>
          <a:ext cx="6301447" cy="379050"/>
        </a:xfrm>
        <a:prstGeom prst="rect">
          <a:avLst/>
        </a:prstGeom>
        <a:solidFill>
          <a:schemeClr val="accent3">
            <a:hueOff val="-701698"/>
            <a:satOff val="-37470"/>
            <a:lumOff val="252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871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/>
            <a:t>Une durée de jeu de 45 min pour ne pas mobiliser les professionnels plus d'1h (briefing / débriefing inclus) ;</a:t>
          </a:r>
          <a:endParaRPr lang="fr-FR" sz="1100" kern="1200"/>
        </a:p>
      </dsp:txBody>
      <dsp:txXfrm>
        <a:off x="603447" y="2463249"/>
        <a:ext cx="6301447" cy="379050"/>
      </dsp:txXfrm>
    </dsp:sp>
    <dsp:sp modelId="{97874593-E145-4648-BF50-648686261532}">
      <dsp:nvSpPr>
        <dsp:cNvPr id="0" name=""/>
        <dsp:cNvSpPr/>
      </dsp:nvSpPr>
      <dsp:spPr>
        <a:xfrm>
          <a:off x="366541" y="2415868"/>
          <a:ext cx="473812" cy="473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701698"/>
              <a:satOff val="-37470"/>
              <a:lumOff val="252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53A583-0AB3-4B1D-830E-AAE61EF81A9E}">
      <dsp:nvSpPr>
        <dsp:cNvPr id="0" name=""/>
        <dsp:cNvSpPr/>
      </dsp:nvSpPr>
      <dsp:spPr>
        <a:xfrm>
          <a:off x="291653" y="3031752"/>
          <a:ext cx="6613242" cy="379050"/>
        </a:xfrm>
        <a:prstGeom prst="rect">
          <a:avLst/>
        </a:prstGeom>
        <a:solidFill>
          <a:schemeClr val="accent3">
            <a:hueOff val="-877122"/>
            <a:satOff val="-46838"/>
            <a:lumOff val="3156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0871" tIns="27940" rIns="27940" bIns="2794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/>
            <a:t>Une formation et un kit de ressources permettant aux structures ligériennes d'être autonomes dans la mise en œuvre.</a:t>
          </a:r>
          <a:endParaRPr lang="fr-FR" sz="1100" kern="1200"/>
        </a:p>
      </dsp:txBody>
      <dsp:txXfrm>
        <a:off x="291653" y="3031752"/>
        <a:ext cx="6613242" cy="379050"/>
      </dsp:txXfrm>
    </dsp:sp>
    <dsp:sp modelId="{532FFB47-669A-48D8-9D8B-F621E640C6F5}">
      <dsp:nvSpPr>
        <dsp:cNvPr id="0" name=""/>
        <dsp:cNvSpPr/>
      </dsp:nvSpPr>
      <dsp:spPr>
        <a:xfrm>
          <a:off x="54746" y="2984371"/>
          <a:ext cx="473812" cy="473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-877122"/>
              <a:satOff val="-46838"/>
              <a:lumOff val="3156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9CB5662-9B6D-22EB-F13E-3934D9F8E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1ABE56D-FCFC-0FC1-4CC5-CD0BACCEC6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15209-D54A-4A7C-80A0-4CC8A47DEC6F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DE63864-6E5E-5E21-DA26-0C2D5876BA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46F7FB-465A-B6EA-81F7-47002577AA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E16E4B-7660-45E2-AD57-81ABBFDB03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953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56A99-9432-41B4-94D8-7247EF09EB32}" type="datetimeFigureOut">
              <a:rPr lang="fr-FR" smtClean="0"/>
              <a:t>03/06/2025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24FE7-3D6D-4C18-B3F0-6F8F9244E4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763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:notes"/>
          <p:cNvSpPr txBox="1">
            <a:spLocks noGrp="1"/>
          </p:cNvSpPr>
          <p:nvPr>
            <p:ph type="body" idx="1"/>
          </p:nvPr>
        </p:nvSpPr>
        <p:spPr>
          <a:xfrm>
            <a:off x="725256" y="6367493"/>
            <a:ext cx="5802038" cy="6032361"/>
          </a:xfrm>
          <a:prstGeom prst="rect">
            <a:avLst/>
          </a:prstGeom>
        </p:spPr>
        <p:txBody>
          <a:bodyPr spcFirstLastPara="1" wrap="square" lIns="107412" tIns="53691" rIns="107412" bIns="53691" anchor="t" anchorCtr="0">
            <a:noAutofit/>
          </a:bodyPr>
          <a:lstStyle/>
          <a:p>
            <a:pPr marL="0" indent="0">
              <a:spcBef>
                <a:spcPts val="423"/>
              </a:spcBef>
            </a:pPr>
            <a:endParaRPr/>
          </a:p>
        </p:txBody>
      </p:sp>
      <p:sp>
        <p:nvSpPr>
          <p:cNvPr id="93" name="Google Shape;9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844550" y="1004888"/>
            <a:ext cx="8940800" cy="5029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1"/>
              <a:t>Diagnostic restitué le 25/02/25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0CC712-7DE2-6948-A7AB-B955AFC5E63B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62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A3DC2-F5AC-C0B7-087F-8A6023A59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F6341FB-F2A0-BBA7-BD85-DF792E0C8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C73640C-6175-657B-A7E9-43927B5F4F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FEBFFC-3389-E49E-012A-984B00B18B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4FE7-3D6D-4C18-B3F0-6F8F9244E41A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919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5EA24-7A08-8B16-7486-190A5F14A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7747D26-8CBE-8618-23A3-F1778607BA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BD731F2-EE23-B0FB-A76C-FECF6D27F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6F55E2-31DE-5331-459A-857AD9913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4FE7-3D6D-4C18-B3F0-6F8F9244E41A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342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D30F9-CDC0-F527-2674-101BCCE8D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470AE03-4589-6A53-ACBC-225D195864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69E9090-3810-0015-B9A4-9CE09FFD8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E87EFA-1945-F5F8-EA17-E9DF1FEB2B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4FE7-3D6D-4C18-B3F0-6F8F9244E41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629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213F2-AFF8-1872-D1C6-D644056E3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1CE72A2-D846-D283-7248-276215FE88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A2C2EC4-295A-323C-09BB-5AB6E115A7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B7918E-45F8-0B77-E28B-6041B745F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4FE7-3D6D-4C18-B3F0-6F8F9244E41A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8664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2B434-1A47-3BE4-F9FA-3C83ABBDF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2FCD779-BC58-5342-CC2F-C6553036F9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366B19C-C426-BE4D-E1EC-EDE208F1F2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FAA71B-61C2-DE04-C54E-D71E19BC2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4FE7-3D6D-4C18-B3F0-6F8F9244E41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0825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CAE9A-F462-6CCF-631D-736F18731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72071A7-72E4-925D-BE04-ADA0E5BF34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0002D8C-7206-7B4B-E012-FD17DE583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B92433A-7AAD-8850-FC13-BF46CE3488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4FE7-3D6D-4C18-B3F0-6F8F9244E41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2889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81B80-4477-5C6E-E345-9DB7E9A64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D666BEF-B71C-D61A-F0E2-B7739E8222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BC55837-0FD7-43D7-1E64-B077B2FAA0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3941D9-0C54-E124-CB7E-CA0A5D6110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4FE7-3D6D-4C18-B3F0-6F8F9244E41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1569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AAAFA-D4C7-CD4C-E24C-2AA9DB61B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D9B541C-1A3D-E279-C87E-5E97227A24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6CCE692-83EA-B1E3-40DB-FC15D0AD82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8C4EA0-EEA0-B270-1A47-9010FA704C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4FE7-3D6D-4C18-B3F0-6F8F9244E41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617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1E45E-5B4C-E72F-F4EB-3472B446C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5B0AE77-BAEA-52B1-32B1-BE65A33B87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346D0F6-90FC-2F6D-D5ED-8AF22595F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B3B4D6-BF7B-7633-E45B-70277A75E2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4FE7-3D6D-4C18-B3F0-6F8F9244E41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2191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09F92-1011-A2DB-D969-A25DCE77F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DDF8B0E-65CE-4040-AF26-5E1DE6008E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74381DF-5D4B-3A1D-E79D-E81A502167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7C37C2-276A-1F9A-26D7-9B0B4A9CEC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4FE7-3D6D-4C18-B3F0-6F8F9244E41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6399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fe7f4955e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" name="Google Shape;47;g2fe7f4955e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3f0c91512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3f0c91512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4d4f47ac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4d4f47ac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fba0b75de9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fba0b75de9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633BB-02F6-16BD-3011-70E1CBA66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06B70BE-2972-DFC3-430B-5D0C74B8BE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CB6D422-0514-94C0-2A59-C7D8082A2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20265E4-F1EA-1616-F9D5-ABDF4D66E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24FE7-3D6D-4C18-B3F0-6F8F9244E41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54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3.png"/><Relationship Id="rId7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7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age de garde standard">
  <p:cSld name="1_Page de garde standard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/>
          <p:nvPr/>
        </p:nvSpPr>
        <p:spPr>
          <a:xfrm>
            <a:off x="0" y="-2728"/>
            <a:ext cx="12192000" cy="11274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15"/>
          <p:cNvSpPr txBox="1">
            <a:spLocks noGrp="1"/>
          </p:cNvSpPr>
          <p:nvPr>
            <p:ph type="ctrTitle"/>
          </p:nvPr>
        </p:nvSpPr>
        <p:spPr>
          <a:xfrm>
            <a:off x="5615947" y="2244362"/>
            <a:ext cx="6036733" cy="1376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6428"/>
              </a:lnSpc>
              <a:spcBef>
                <a:spcPts val="0"/>
              </a:spcBef>
              <a:spcAft>
                <a:spcPts val="0"/>
              </a:spcAft>
              <a:buClr>
                <a:srgbClr val="006AB2"/>
              </a:buClr>
              <a:buSzPts val="2800"/>
              <a:buFont typeface="Arial"/>
              <a:buNone/>
              <a:defRPr sz="3733">
                <a:solidFill>
                  <a:srgbClr val="006AB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body" idx="1"/>
          </p:nvPr>
        </p:nvSpPr>
        <p:spPr>
          <a:xfrm>
            <a:off x="5615947" y="3754140"/>
            <a:ext cx="6036733" cy="885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575757"/>
              </a:buClr>
              <a:buSzPts val="2000"/>
              <a:buNone/>
              <a:defRPr sz="2667">
                <a:solidFill>
                  <a:srgbClr val="575757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►"/>
              <a:defRPr/>
            </a:lvl2pPr>
            <a:lvl3pPr marL="1828754" lvl="2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1800"/>
              <a:buChar char="&lt;"/>
              <a:defRPr/>
            </a:lvl3pPr>
            <a:lvl4pPr marL="2438339" lvl="3" indent="-502906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2340"/>
              <a:buChar char="•"/>
              <a:defRPr/>
            </a:lvl4pPr>
            <a:lvl5pPr marL="3047924" lvl="4" indent="-47242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75757"/>
              </a:buClr>
              <a:buSzPts val="198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" name="Google Shape;21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16715" y="296541"/>
            <a:ext cx="1815188" cy="626492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5"/>
          <p:cNvSpPr/>
          <p:nvPr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2"/>
          </p:nvPr>
        </p:nvSpPr>
        <p:spPr>
          <a:xfrm>
            <a:off x="5615947" y="5219763"/>
            <a:ext cx="6036733" cy="513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575757"/>
              </a:buClr>
              <a:buSzPts val="1200"/>
              <a:buNone/>
              <a:defRPr sz="1600" b="0">
                <a:solidFill>
                  <a:srgbClr val="575757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►"/>
              <a:defRPr/>
            </a:lvl2pPr>
            <a:lvl3pPr marL="1828754" lvl="2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1800"/>
              <a:buChar char="&lt;"/>
              <a:defRPr/>
            </a:lvl3pPr>
            <a:lvl4pPr marL="2438339" lvl="3" indent="-502906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2340"/>
              <a:buChar char="•"/>
              <a:defRPr/>
            </a:lvl4pPr>
            <a:lvl5pPr marL="3047924" lvl="4" indent="-47242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75757"/>
              </a:buClr>
              <a:buSzPts val="198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4" name="Google Shape;2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314" y="2614470"/>
            <a:ext cx="1846271" cy="1629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9633566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/ sous-titre /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4F0766-6309-644C-9BCE-2E607A27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e la date 3">
            <a:extLst>
              <a:ext uri="{FF2B5EF4-FFF2-40B4-BE49-F238E27FC236}">
                <a16:creationId xmlns:a16="http://schemas.microsoft.com/office/drawing/2014/main" id="{E9918C01-3017-D749-B811-9FCBA8038409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431800" y="6396842"/>
            <a:ext cx="1560000" cy="46115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fr-FR" cap="all"/>
              <a:t>01/06/2023</a:t>
            </a:r>
          </a:p>
        </p:txBody>
      </p:sp>
      <p:sp>
        <p:nvSpPr>
          <p:cNvPr id="16" name="Espace réservé du texte 7">
            <a:extLst>
              <a:ext uri="{FF2B5EF4-FFF2-40B4-BE49-F238E27FC236}">
                <a16:creationId xmlns:a16="http://schemas.microsoft.com/office/drawing/2014/main" id="{EB9C9A62-C54B-3841-9346-5A54D37158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1801" y="1664906"/>
            <a:ext cx="11232819" cy="323935"/>
          </a:xfrm>
        </p:spPr>
        <p:txBody>
          <a:bodyPr/>
          <a:lstStyle>
            <a:lvl1pPr marL="12700" indent="114297">
              <a:spcBef>
                <a:spcPts val="533"/>
              </a:spcBef>
              <a:spcAft>
                <a:spcPts val="1067"/>
              </a:spcAft>
              <a:buFont typeface="+mj-lt"/>
              <a:buNone/>
              <a:tabLst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31989" indent="-191995">
              <a:spcBef>
                <a:spcPts val="800"/>
              </a:spcBef>
              <a:spcAft>
                <a:spcPts val="1067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/>
              <a:t>Sous-titre</a:t>
            </a:r>
          </a:p>
          <a:p>
            <a:pPr lvl="0"/>
            <a:endParaRPr lang="fr-FR"/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8B219A12-DAFE-504E-9ED9-CFD78BD6A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Titre</a:t>
            </a:r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0AF74C14-DE22-FE4D-B865-03FBE975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31800" y="2276872"/>
            <a:ext cx="11232445" cy="384042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Texte de niveau 1</a:t>
            </a:r>
          </a:p>
          <a:p>
            <a:pPr lvl="1"/>
            <a:r>
              <a:rPr lang="fr-FR"/>
              <a:t>Texte de niveau 2</a:t>
            </a:r>
          </a:p>
          <a:p>
            <a:pPr lvl="2"/>
            <a:r>
              <a:rPr lang="fr-FR"/>
              <a:t>Texte de niveau 3</a:t>
            </a:r>
          </a:p>
          <a:p>
            <a:pPr lvl="3"/>
            <a:r>
              <a:rPr lang="fr-FR"/>
              <a:t>Texte de niveau 4</a:t>
            </a:r>
          </a:p>
          <a:p>
            <a:pPr lvl="4"/>
            <a:r>
              <a:rPr lang="fr-FR"/>
              <a:t>Texte de niveau 5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DCBACC69-485F-9F49-A64D-9385F9776E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10016067" y="260648"/>
            <a:ext cx="1648884" cy="48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fr-FR"/>
              <a:t>Délégation ministérielle </a:t>
            </a:r>
          </a:p>
          <a:p>
            <a:r>
              <a:rPr lang="fr-FR"/>
              <a:t>au numérique en santé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EBE5895-A835-4824-BAD4-F213A7408C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31616" y="240919"/>
            <a:ext cx="784451" cy="53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4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-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CF295AEE-DA56-634E-9DB2-CFD0C7E10858}"/>
              </a:ext>
            </a:extLst>
          </p:cNvPr>
          <p:cNvCxnSpPr/>
          <p:nvPr userDrawn="1"/>
        </p:nvCxnSpPr>
        <p:spPr>
          <a:xfrm>
            <a:off x="475202" y="863029"/>
            <a:ext cx="3328827" cy="0"/>
          </a:xfrm>
          <a:prstGeom prst="line">
            <a:avLst/>
          </a:prstGeom>
          <a:ln>
            <a:solidFill>
              <a:srgbClr val="6F707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9CA373EB-07CD-2A41-9E11-6152CBD10C3F}"/>
              </a:ext>
            </a:extLst>
          </p:cNvPr>
          <p:cNvSpPr txBox="1"/>
          <p:nvPr userDrawn="1"/>
        </p:nvSpPr>
        <p:spPr>
          <a:xfrm>
            <a:off x="198717" y="6592432"/>
            <a:ext cx="6595672" cy="1306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fr-FR" sz="850" err="1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SantExpo</a:t>
            </a:r>
            <a:r>
              <a:rPr lang="fr-FR" sz="850">
                <a:solidFill>
                  <a:srgbClr val="6F70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– Atelier PCRA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643671-F083-45EA-84BA-871052FDF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802" t="30472" r="26446" b="-429"/>
          <a:stretch/>
        </p:blipFill>
        <p:spPr>
          <a:xfrm>
            <a:off x="535760" y="389286"/>
            <a:ext cx="706944" cy="273761"/>
          </a:xfrm>
          <a:prstGeom prst="rect">
            <a:avLst/>
          </a:prstGeom>
        </p:spPr>
      </p:pic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F414A8C9-720D-9FAA-0960-36A2E3AAB212}"/>
              </a:ext>
            </a:extLst>
          </p:cNvPr>
          <p:cNvCxnSpPr/>
          <p:nvPr userDrawn="1"/>
        </p:nvCxnSpPr>
        <p:spPr>
          <a:xfrm>
            <a:off x="483506" y="863029"/>
            <a:ext cx="3328827" cy="0"/>
          </a:xfrm>
          <a:prstGeom prst="line">
            <a:avLst/>
          </a:prstGeom>
          <a:ln>
            <a:solidFill>
              <a:srgbClr val="6F707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066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02" userDrawn="1">
          <p15:clr>
            <a:srgbClr val="FBAE40"/>
          </p15:clr>
        </p15:guide>
        <p15:guide id="4" orient="horz" pos="323" userDrawn="1">
          <p15:clr>
            <a:srgbClr val="FBAE40"/>
          </p15:clr>
        </p15:guide>
        <p15:guide id="5" orient="horz" pos="397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article avec logo M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675045FC-21AB-8341-BFC2-4A16AC088D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55" y="501063"/>
            <a:ext cx="516648" cy="249992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83CF3C63-C2E5-F14C-A190-AEA1F151930B}"/>
              </a:ext>
            </a:extLst>
          </p:cNvPr>
          <p:cNvCxnSpPr>
            <a:cxnSpLocks/>
          </p:cNvCxnSpPr>
          <p:nvPr userDrawn="1"/>
        </p:nvCxnSpPr>
        <p:spPr>
          <a:xfrm>
            <a:off x="476352" y="864175"/>
            <a:ext cx="3328827" cy="0"/>
          </a:xfrm>
          <a:prstGeom prst="line">
            <a:avLst/>
          </a:prstGeom>
          <a:ln>
            <a:solidFill>
              <a:srgbClr val="6F707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re 1">
            <a:extLst>
              <a:ext uri="{FF2B5EF4-FFF2-40B4-BE49-F238E27FC236}">
                <a16:creationId xmlns:a16="http://schemas.microsoft.com/office/drawing/2014/main" id="{DDCD3B5B-05E9-A849-8625-33CB5A51FD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6770" y="1702178"/>
            <a:ext cx="10626553" cy="480400"/>
          </a:xfrm>
        </p:spPr>
        <p:txBody>
          <a:bodyPr lIns="0" tIns="0" rIns="0" bIns="0">
            <a:noAutofit/>
          </a:bodyPr>
          <a:lstStyle>
            <a:lvl1pPr>
              <a:defRPr lang="fr-FR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lnSpc>
                <a:spcPts val="2400"/>
              </a:lnSpc>
            </a:pPr>
            <a:r>
              <a:rPr lang="fr-FR" sz="2800" b="1">
                <a:latin typeface="Arial" panose="020B0604020202020204" pitchFamily="34" charset="0"/>
                <a:cs typeface="Arial" panose="020B0604020202020204" pitchFamily="34" charset="0"/>
              </a:rPr>
              <a:t>Cliquer pour ajouter un titre</a:t>
            </a:r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08808046-E445-DE40-A5C0-05567F14E02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36770" y="2279598"/>
            <a:ext cx="10626553" cy="305449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fr-FR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just">
              <a:lnSpc>
                <a:spcPts val="2000"/>
              </a:lnSpc>
            </a:pP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Aximus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. Fic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temporit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idis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licature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comnisquidem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etur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officae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ipsandant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sum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etur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adipsam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parum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latem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verum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volorem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etur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auda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conetum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imint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quide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velicipiento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consequo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et ad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magnis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aceaquunt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modiossed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quo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veliquam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illab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imolenis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sequo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eaquam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velis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optasinto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dolorest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aperita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estias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quia sus,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volorio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il minci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officienimin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cullor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mo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doluptas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inume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pratae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latem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apita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veruptas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velenec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ullaborem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anis doles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rehenda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escipienihil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quodita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tusapisCus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prorepe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litempo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riantem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porerestrunt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volendi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temolum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simodit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exceprae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siti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rem.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Ucia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duciis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ium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adicipsa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volorem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nonseditat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fuga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. Nam, non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nimuscia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cum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repedit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atibus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simos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est ex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elique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simaio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mo quid et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mint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es rendent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iuntinus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ulluptas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plaut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pliquatur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serepudae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lis ut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alis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accupti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atquiditatem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est, con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inimusdae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eaquat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perum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expliciant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dolorio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nsequiam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que et ut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volupti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tora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ipsa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nis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faccaboriae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ommodi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officat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uribuscil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expedi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bea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nes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molupta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turernatio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quibusam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nestotaque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alitatem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rem.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Ehentorem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fugitas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ius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moluptiori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dit,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sundior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eperum</a:t>
            </a:r>
            <a:endParaRPr lang="fr-F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5B1D212D-1CBD-084D-8AB1-D8E338E054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3279" y="716882"/>
            <a:ext cx="7063618" cy="3048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1500" kern="1200" dirty="0">
                <a:solidFill>
                  <a:srgbClr val="6F70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partie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B23C4B9-A7EF-4950-A2C2-2EAA5B2301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7688" t="14066" r="48632" b="19347"/>
          <a:stretch/>
        </p:blipFill>
        <p:spPr>
          <a:xfrm>
            <a:off x="10734675" y="202629"/>
            <a:ext cx="1325136" cy="81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0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ntercalaire">
  <p:cSld name="1_Intercalair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A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3958" y="519322"/>
            <a:ext cx="2641495" cy="79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5"/>
          <p:cNvPicPr preferRelativeResize="0"/>
          <p:nvPr/>
        </p:nvPicPr>
        <p:blipFill rotWithShape="1">
          <a:blip r:embed="rId3">
            <a:alphaModFix/>
          </a:blip>
          <a:srcRect r="27434" b="23036"/>
          <a:stretch/>
        </p:blipFill>
        <p:spPr>
          <a:xfrm>
            <a:off x="7335294" y="860158"/>
            <a:ext cx="4856708" cy="5997844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5"/>
          <p:cNvSpPr txBox="1">
            <a:spLocks noGrp="1"/>
          </p:cNvSpPr>
          <p:nvPr>
            <p:ph type="title"/>
          </p:nvPr>
        </p:nvSpPr>
        <p:spPr>
          <a:xfrm>
            <a:off x="490833" y="2285600"/>
            <a:ext cx="6332521" cy="14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body" idx="1"/>
          </p:nvPr>
        </p:nvSpPr>
        <p:spPr>
          <a:xfrm>
            <a:off x="473828" y="3998745"/>
            <a:ext cx="4294640" cy="308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437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ntercalaire" preserve="1">
  <p:cSld name="1_Intercalair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A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3958" y="519322"/>
            <a:ext cx="2641495" cy="79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5"/>
          <p:cNvPicPr preferRelativeResize="0"/>
          <p:nvPr/>
        </p:nvPicPr>
        <p:blipFill rotWithShape="1">
          <a:blip r:embed="rId3">
            <a:alphaModFix/>
          </a:blip>
          <a:srcRect r="27434" b="23036"/>
          <a:stretch/>
        </p:blipFill>
        <p:spPr>
          <a:xfrm>
            <a:off x="7335294" y="860158"/>
            <a:ext cx="4856708" cy="5997844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5"/>
          <p:cNvSpPr txBox="1">
            <a:spLocks noGrp="1"/>
          </p:cNvSpPr>
          <p:nvPr>
            <p:ph type="title"/>
          </p:nvPr>
        </p:nvSpPr>
        <p:spPr>
          <a:xfrm>
            <a:off x="490833" y="2285600"/>
            <a:ext cx="6332521" cy="14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body" idx="1"/>
          </p:nvPr>
        </p:nvSpPr>
        <p:spPr>
          <a:xfrm>
            <a:off x="473828" y="3998745"/>
            <a:ext cx="4294640" cy="308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668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ntercalaire" preserve="1">
  <p:cSld name="2_Intercalair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0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Google Shape;34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3958" y="519322"/>
            <a:ext cx="2641495" cy="79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5"/>
          <p:cNvPicPr preferRelativeResize="0"/>
          <p:nvPr/>
        </p:nvPicPr>
        <p:blipFill rotWithShape="1">
          <a:blip r:embed="rId3">
            <a:alphaModFix/>
          </a:blip>
          <a:srcRect r="27434" b="23036"/>
          <a:stretch/>
        </p:blipFill>
        <p:spPr>
          <a:xfrm>
            <a:off x="7335294" y="860158"/>
            <a:ext cx="4856708" cy="5997844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5"/>
          <p:cNvSpPr txBox="1">
            <a:spLocks noGrp="1"/>
          </p:cNvSpPr>
          <p:nvPr>
            <p:ph type="title"/>
          </p:nvPr>
        </p:nvSpPr>
        <p:spPr>
          <a:xfrm>
            <a:off x="490833" y="2285600"/>
            <a:ext cx="6332521" cy="14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body" idx="1"/>
          </p:nvPr>
        </p:nvSpPr>
        <p:spPr>
          <a:xfrm>
            <a:off x="473828" y="3998745"/>
            <a:ext cx="4294640" cy="308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9963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>
            <a:spLocks noGrp="1"/>
          </p:cNvSpPr>
          <p:nvPr>
            <p:ph type="title"/>
          </p:nvPr>
        </p:nvSpPr>
        <p:spPr>
          <a:xfrm>
            <a:off x="1103445" y="116632"/>
            <a:ext cx="10752123" cy="72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6AB2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sldNum" idx="12"/>
          </p:nvPr>
        </p:nvSpPr>
        <p:spPr>
          <a:xfrm>
            <a:off x="143339" y="6333323"/>
            <a:ext cx="3831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 sz="1067" b="0" i="1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 sz="1067" b="0" i="1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 sz="1067" b="0" i="1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 sz="1067" b="0" i="1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 sz="1067" b="0" i="1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 sz="1067" b="0" i="1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 sz="1067" b="0" i="1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 sz="1067" b="0" i="1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 sz="1067" b="0" i="1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8" name="Google Shape;28;p16"/>
          <p:cNvSpPr txBox="1">
            <a:spLocks noGrp="1"/>
          </p:cNvSpPr>
          <p:nvPr>
            <p:ph type="ftr" idx="11"/>
          </p:nvPr>
        </p:nvSpPr>
        <p:spPr>
          <a:xfrm>
            <a:off x="545004" y="6333323"/>
            <a:ext cx="92353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00"/>
              <a:buFont typeface="Arial"/>
              <a:buNone/>
              <a:defRPr sz="1067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| Comité Régional CaRE #2</a:t>
            </a:r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1103445" y="1124744"/>
            <a:ext cx="10753195" cy="499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►"/>
              <a:defRPr/>
            </a:lvl2pPr>
            <a:lvl3pPr marL="1828754" lvl="2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1800"/>
              <a:buChar char="&lt;"/>
              <a:defRPr/>
            </a:lvl3pPr>
            <a:lvl4pPr marL="2438339" lvl="3" indent="-45888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1820"/>
              <a:buChar char="•"/>
              <a:defRPr sz="1867"/>
            </a:lvl4pPr>
            <a:lvl5pPr marL="3047924" lvl="4" indent="-41655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75757"/>
              </a:buClr>
              <a:buSzPts val="1320"/>
              <a:buChar char="•"/>
              <a:defRPr sz="16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04624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la slide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5757"/>
                </a:solidFill>
              </a:defRPr>
            </a:lvl1pPr>
          </a:lstStyle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067"/>
            </a:lvl1pPr>
          </a:lstStyle>
          <a:p>
            <a:r>
              <a:rPr lang="fr-FR">
                <a:latin typeface="Arial"/>
                <a:ea typeface="+mn-ea"/>
              </a:rPr>
              <a:t>| Titre du document</a:t>
            </a:r>
          </a:p>
        </p:txBody>
      </p:sp>
    </p:spTree>
    <p:extLst>
      <p:ext uri="{BB962C8B-B14F-4D97-AF65-F5344CB8AC3E}">
        <p14:creationId xmlns:p14="http://schemas.microsoft.com/office/powerpoint/2010/main" val="128252458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D48D3109-4619-5246-B41A-A2751CAC6E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8546" y="1333145"/>
            <a:ext cx="11279429" cy="4888195"/>
          </a:xfrm>
          <a:prstGeom prst="rect">
            <a:avLst/>
          </a:prstGeom>
        </p:spPr>
        <p:txBody>
          <a:bodyPr/>
          <a:lstStyle>
            <a:lvl1pPr>
              <a:buClr>
                <a:srgbClr val="E7366F"/>
              </a:buClr>
              <a:buFont typeface="Wingdings" pitchFamily="2" charset="2"/>
              <a:buChar char="ü"/>
              <a:defRPr sz="2000"/>
            </a:lvl1pPr>
            <a:lvl2pPr>
              <a:defRPr sz="1800"/>
            </a:lvl2pPr>
            <a:lvl3pPr marL="1142971" indent="-228594">
              <a:buFont typeface="Wingdings" panose="05000000000000000000" pitchFamily="2" charset="2"/>
              <a:buChar char="§"/>
              <a:defRPr sz="1600"/>
            </a:lvl3pPr>
            <a:lvl4pPr marL="1600160" indent="-228594">
              <a:buFont typeface="Courier New" panose="02070309020205020404" pitchFamily="49" charset="0"/>
              <a:buChar char="o"/>
              <a:defRPr sz="1400"/>
            </a:lvl4pPr>
            <a:lvl5pPr marL="2057349" indent="-228594">
              <a:buFont typeface="Wingdings" panose="05000000000000000000" pitchFamily="2" charset="2"/>
              <a:buChar char="ü"/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F14A3866-598C-4B4D-8CEF-8E8EB9E653C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/>
              <a:t>30/05/2023</a:t>
            </a:r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7AFFAEDD-8DC4-014F-A5FD-A6927A4E648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Atelier fédérations hospitalières #8</a:t>
            </a: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0A7DF736-A6EE-A649-AE58-4F2779BE5EC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A897389-FDC9-4B4F-9058-9FB9E4529928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2FAD034F-BA59-5B42-843D-90BA2B19C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980" y="399100"/>
            <a:ext cx="7904859" cy="61642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016032745"/>
      </p:ext>
    </p:extLst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45F036-681F-4B8C-9A43-0580EBFD6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45" y="116632"/>
            <a:ext cx="10752123" cy="72000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BF1A9B-E1C9-4F07-B7B6-546226CD45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43340" y="6333324"/>
            <a:ext cx="383117" cy="365125"/>
          </a:xfrm>
          <a:prstGeom prst="rect">
            <a:avLst/>
          </a:prstGeom>
        </p:spPr>
        <p:txBody>
          <a:bodyPr/>
          <a:lstStyle/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A311FD-66BC-494B-89D3-26BC8E5F2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5005" y="6333324"/>
            <a:ext cx="9235315" cy="365125"/>
          </a:xfrm>
          <a:prstGeom prst="rect">
            <a:avLst/>
          </a:prstGeom>
        </p:spPr>
        <p:txBody>
          <a:bodyPr/>
          <a:lstStyle/>
          <a:p>
            <a:endParaRPr lang="fr-FR">
              <a:latin typeface="Arial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063011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de fin">
  <p:cSld name="Page de fi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7"/>
          <p:cNvSpPr/>
          <p:nvPr/>
        </p:nvSpPr>
        <p:spPr>
          <a:xfrm>
            <a:off x="0" y="-2728"/>
            <a:ext cx="12192000" cy="103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16715" y="296541"/>
            <a:ext cx="1815188" cy="6264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314" y="2614470"/>
            <a:ext cx="1846271" cy="162906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7"/>
          <p:cNvSpPr/>
          <p:nvPr/>
        </p:nvSpPr>
        <p:spPr>
          <a:xfrm>
            <a:off x="0" y="-2728"/>
            <a:ext cx="12192000" cy="10314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17"/>
          <p:cNvSpPr/>
          <p:nvPr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16715" y="296541"/>
            <a:ext cx="1815188" cy="6264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314" y="2614470"/>
            <a:ext cx="1846271" cy="1629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oogle Shape;39;p17"/>
          <p:cNvGrpSpPr/>
          <p:nvPr/>
        </p:nvGrpSpPr>
        <p:grpSpPr>
          <a:xfrm>
            <a:off x="6406214" y="1682636"/>
            <a:ext cx="4471897" cy="3372488"/>
            <a:chOff x="4804660" y="1261977"/>
            <a:chExt cx="3353923" cy="2529366"/>
          </a:xfrm>
        </p:grpSpPr>
        <p:sp>
          <p:nvSpPr>
            <p:cNvPr id="40" name="Google Shape;40;p17"/>
            <p:cNvSpPr txBox="1"/>
            <p:nvPr/>
          </p:nvSpPr>
          <p:spPr>
            <a:xfrm>
              <a:off x="4818086" y="1261977"/>
              <a:ext cx="3240360" cy="25293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000" tIns="108000" rIns="72000" bIns="108000" anchor="t" anchorCtr="0">
              <a:norm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667" b="1">
                  <a:solidFill>
                    <a:srgbClr val="575757"/>
                  </a:solidFill>
                  <a:latin typeface="Arial"/>
                  <a:ea typeface="Arial"/>
                  <a:cs typeface="Arial"/>
                  <a:sym typeface="Arial"/>
                </a:rPr>
                <a:t>esante.gouv.fr</a:t>
              </a:r>
              <a:endParaRPr sz="2400"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000">
                  <a:solidFill>
                    <a:srgbClr val="575757"/>
                  </a:solidFill>
                  <a:latin typeface="Arial"/>
                  <a:ea typeface="Arial"/>
                  <a:cs typeface="Arial"/>
                  <a:sym typeface="Arial"/>
                </a:rPr>
                <a:t>Le portail pour accéder à l’ensemble des services et produits de l’agence du numérique en santé et s’informer sur l’actualité de la e-santé. </a:t>
              </a:r>
              <a:endParaRPr sz="24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" name="Google Shape;41;p17" descr="Y:\Interne\Communication\Communication_2019\Crea_graphiques\Pictos\Picto_OK\Twitter_Logo_Blue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04660" y="2817758"/>
              <a:ext cx="422086" cy="4220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Google Shape;42;p17" descr="Y:\Interne\Communication\Communication_2019\Crea_graphiques\Pictos\Picto_OK\LINKEDIN@2x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89703" y="3271808"/>
              <a:ext cx="252000" cy="25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Google Shape;43;p17" descr="Y:\Interne\Communication\Communication_2019\Crea_graphiques\Pictos\Picto_OK\Twitter_Logo_Blue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04660" y="2817758"/>
              <a:ext cx="422086" cy="4220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Google Shape;44;p17" descr="Y:\Interne\Communication\Communication_2019\Crea_graphiques\Pictos\Picto_OK\LINKEDIN@2x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89703" y="3271808"/>
              <a:ext cx="252000" cy="25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Google Shape;45;p17"/>
            <p:cNvSpPr txBox="1"/>
            <p:nvPr/>
          </p:nvSpPr>
          <p:spPr>
            <a:xfrm>
              <a:off x="5220072" y="2859782"/>
              <a:ext cx="2938511" cy="649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000" tIns="108000" rIns="72000" bIns="1080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 b="0">
                  <a:solidFill>
                    <a:srgbClr val="575757"/>
                  </a:solidFill>
                  <a:latin typeface="Arial"/>
                  <a:ea typeface="Arial"/>
                  <a:cs typeface="Arial"/>
                  <a:sym typeface="Arial"/>
                </a:rPr>
                <a:t>@esante_gouv_fr</a:t>
              </a:r>
              <a:endParaRPr sz="2400"/>
            </a:p>
            <a:p>
              <a:pPr marL="0" marR="0" lvl="0" indent="0" algn="l" rtl="0">
                <a:spcBef>
                  <a:spcPts val="800"/>
                </a:spcBef>
                <a:spcAft>
                  <a:spcPts val="0"/>
                </a:spcAft>
                <a:buNone/>
              </a:pPr>
              <a:endParaRPr sz="400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67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00" b="0">
                  <a:solidFill>
                    <a:srgbClr val="575757"/>
                  </a:solidFill>
                  <a:latin typeface="Arial"/>
                  <a:ea typeface="Arial"/>
                  <a:cs typeface="Arial"/>
                  <a:sym typeface="Arial"/>
                </a:rPr>
                <a:t>linkedin.com/company/agence-du-numerique-en-sante</a:t>
              </a:r>
              <a:endParaRPr sz="1067" b="0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50909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373737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388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373737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3"/>
          <p:cNvPicPr preferRelativeResize="0"/>
          <p:nvPr/>
        </p:nvPicPr>
        <p:blipFill rotWithShape="1">
          <a:blip r:embed="rId2">
            <a:alphaModFix/>
          </a:blip>
          <a:srcRect l="31828" r="12557"/>
          <a:stretch/>
        </p:blipFill>
        <p:spPr>
          <a:xfrm>
            <a:off x="0" y="0"/>
            <a:ext cx="52768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3"/>
          <p:cNvPicPr preferRelativeResize="0"/>
          <p:nvPr/>
        </p:nvPicPr>
        <p:blipFill>
          <a:blip r:embed="rId3">
            <a:alphaModFix amt="8000"/>
          </a:blip>
          <a:stretch>
            <a:fillRect/>
          </a:stretch>
        </p:blipFill>
        <p:spPr>
          <a:xfrm>
            <a:off x="9477167" y="815817"/>
            <a:ext cx="5500277" cy="509463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4" y="6217633"/>
            <a:ext cx="425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Google Shape;14;p3"/>
          <p:cNvSpPr/>
          <p:nvPr/>
        </p:nvSpPr>
        <p:spPr>
          <a:xfrm>
            <a:off x="4234200" y="1077800"/>
            <a:ext cx="7351200" cy="470240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8233" y="180534"/>
            <a:ext cx="592267" cy="722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6676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373737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14933" y="359300"/>
            <a:ext cx="1026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Condensed"/>
              <a:buNone/>
              <a:defRPr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●"/>
              <a:defRPr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1219170" lvl="1" indent="-457189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○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828754" lvl="2" indent="-457189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■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2438339" lvl="3" indent="-457189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●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3047924" lvl="4" indent="-457189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○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3657509" lvl="5" indent="-457189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■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4267093" lvl="6" indent="-457189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●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4876678" lvl="7" indent="-457189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○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5486263" lvl="8" indent="-457189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800"/>
              <a:buFont typeface="Roboto Condensed"/>
              <a:buChar char="■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pic>
        <p:nvPicPr>
          <p:cNvPr id="19" name="Google Shape;19;p4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-2771244" y="815817"/>
            <a:ext cx="5500277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8233" y="180534"/>
            <a:ext cx="592267" cy="7225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4" y="6217633"/>
            <a:ext cx="425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8134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rps 3">
  <p:cSld name="Titre et corps 3">
    <p:bg>
      <p:bgPr>
        <a:solidFill>
          <a:srgbClr val="373737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14933" y="359300"/>
            <a:ext cx="1026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Condensed"/>
              <a:buNone/>
              <a:defRPr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●"/>
              <a:defRPr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1219170" lvl="1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○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828754" lvl="2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■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2438339" lvl="3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●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3047924" lvl="4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○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3657509" lvl="5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■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4267093" lvl="6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●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4876678" lvl="7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○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5486263" lvl="8" indent="-457189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800"/>
              <a:buFont typeface="Roboto Condensed"/>
              <a:buChar char="■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2">
            <a:alphaModFix amt="34000"/>
          </a:blip>
          <a:stretch>
            <a:fillRect/>
          </a:stretch>
        </p:blipFill>
        <p:spPr>
          <a:xfrm>
            <a:off x="-2771244" y="815817"/>
            <a:ext cx="5500277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8233" y="180534"/>
            <a:ext cx="592267" cy="722565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4" y="6217633"/>
            <a:ext cx="425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942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rps 2">
  <p:cSld name="Titre et corps 2">
    <p:bg>
      <p:bgPr>
        <a:noFill/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/>
          <p:cNvPicPr preferRelativeResize="0"/>
          <p:nvPr/>
        </p:nvPicPr>
        <p:blipFill rotWithShape="1">
          <a:blip r:embed="rId2">
            <a:alphaModFix/>
          </a:blip>
          <a:srcRect t="10802" b="10802"/>
          <a:stretch/>
        </p:blipFill>
        <p:spPr>
          <a:xfrm>
            <a:off x="-89466" y="1"/>
            <a:ext cx="12370940" cy="685799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914933" y="359300"/>
            <a:ext cx="1026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Condensed"/>
              <a:buNone/>
              <a:defRPr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●"/>
              <a:defRPr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1219170" lvl="1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○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828754" lvl="2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■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2438339" lvl="3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●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3047924" lvl="4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○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3657509" lvl="5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■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4267093" lvl="6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●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4876678" lvl="7" indent="-457189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"/>
              <a:buChar char="○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5486263" lvl="8" indent="-457189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800"/>
              <a:buFont typeface="Roboto Condensed"/>
              <a:buChar char="■"/>
              <a:defRPr sz="2400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pic>
        <p:nvPicPr>
          <p:cNvPr id="32" name="Google Shape;32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8233" y="180534"/>
            <a:ext cx="592267" cy="72256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4" y="6217633"/>
            <a:ext cx="425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7460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rps 1">
  <p:cSld name="Titre et corps 1">
    <p:bg>
      <p:bgPr>
        <a:solidFill>
          <a:srgbClr val="FFFFFF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740533" y="815817"/>
            <a:ext cx="5500277" cy="5094632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"/>
              <a:buChar char="●"/>
              <a:defRPr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1219170" lvl="1" indent="-457189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"/>
              <a:buChar char="○"/>
              <a:defRPr sz="24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828754" lvl="2" indent="-457189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"/>
              <a:buChar char="■"/>
              <a:defRPr sz="24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2438339" lvl="3" indent="-457189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"/>
              <a:buChar char="●"/>
              <a:defRPr sz="24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3047924" lvl="4" indent="-457189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"/>
              <a:buChar char="○"/>
              <a:defRPr sz="24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3657509" lvl="5" indent="-457189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"/>
              <a:buChar char="■"/>
              <a:defRPr sz="24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4267093" lvl="6" indent="-457189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"/>
              <a:buChar char="●"/>
              <a:defRPr sz="24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4876678" lvl="7" indent="-457189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 Condensed"/>
              <a:buChar char="○"/>
              <a:defRPr sz="24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5486263" lvl="8" indent="-457189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800"/>
              <a:buFont typeface="Roboto Condensed"/>
              <a:buChar char="■"/>
              <a:defRPr sz="2400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pic>
        <p:nvPicPr>
          <p:cNvPr id="37" name="Google Shape;3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8233" y="180534"/>
            <a:ext cx="592267" cy="72256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4" y="6217633"/>
            <a:ext cx="425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914933" y="359300"/>
            <a:ext cx="1026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oboto Condensed"/>
              <a:buNone/>
              <a:defRPr b="1">
                <a:solidFill>
                  <a:srgbClr val="434343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0203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rps 1 1">
  <p:cSld name="Titre et corps 1 1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/>
          <p:nvPr/>
        </p:nvSpPr>
        <p:spPr>
          <a:xfrm>
            <a:off x="4574600" y="0"/>
            <a:ext cx="3042800" cy="6858000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2" name="Google Shape;42;p8"/>
          <p:cNvPicPr preferRelativeResize="0"/>
          <p:nvPr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-2719084" y="2761400"/>
            <a:ext cx="5500277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8233" y="180534"/>
            <a:ext cx="592267" cy="72256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4" y="6217633"/>
            <a:ext cx="425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buNone/>
              <a:defRPr b="1">
                <a:solidFill>
                  <a:srgbClr val="FF5500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2300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verture parti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EE3505F8-8506-9274-FA2B-4D6F1BDB85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0000" y="673202"/>
            <a:ext cx="1980000" cy="558271"/>
          </a:xfrm>
          <a:prstGeom prst="rect">
            <a:avLst/>
          </a:prstGeom>
        </p:spPr>
      </p:pic>
      <p:pic>
        <p:nvPicPr>
          <p:cNvPr id="13" name="Image 1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42F24E84-A8FB-1194-D572-A13B26F7D6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86000" y="540000"/>
            <a:ext cx="794880" cy="828000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D76EEF39-70C2-2090-B9DA-06D01EFB781C}"/>
              </a:ext>
            </a:extLst>
          </p:cNvPr>
          <p:cNvCxnSpPr/>
          <p:nvPr userDrawn="1"/>
        </p:nvCxnSpPr>
        <p:spPr>
          <a:xfrm>
            <a:off x="2876400" y="540000"/>
            <a:ext cx="0" cy="828000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re 1">
            <a:extLst>
              <a:ext uri="{FF2B5EF4-FFF2-40B4-BE49-F238E27FC236}">
                <a16:creationId xmlns:a16="http://schemas.microsoft.com/office/drawing/2014/main" id="{B4916E02-024C-190C-D089-13607A0D76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5" y="2341549"/>
            <a:ext cx="5640222" cy="1065428"/>
          </a:xfrm>
          <a:prstGeom prst="rect">
            <a:avLst/>
          </a:prstGeom>
        </p:spPr>
        <p:txBody>
          <a:bodyPr/>
          <a:lstStyle>
            <a:lvl1pPr algn="l">
              <a:defRPr sz="3200" b="1" baseline="0">
                <a:solidFill>
                  <a:srgbClr val="014990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8D0A7E49-2AF8-37EF-FA4C-928616FD8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3580689"/>
            <a:ext cx="5640224" cy="13024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rgbClr val="CD425B"/>
                </a:solidFill>
                <a:latin typeface="+mj-lt"/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1E19812-9D94-5298-0675-AAAAB6DA7EE2}"/>
              </a:ext>
            </a:extLst>
          </p:cNvPr>
          <p:cNvGrpSpPr/>
          <p:nvPr userDrawn="1"/>
        </p:nvGrpSpPr>
        <p:grpSpPr>
          <a:xfrm>
            <a:off x="540000" y="5533200"/>
            <a:ext cx="5637660" cy="784140"/>
            <a:chOff x="540000" y="5533200"/>
            <a:chExt cx="5637660" cy="784140"/>
          </a:xfrm>
        </p:grpSpPr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8C22A383-0148-E469-CA58-089F1B051C10}"/>
                </a:ext>
              </a:extLst>
            </p:cNvPr>
            <p:cNvGrpSpPr/>
            <p:nvPr userDrawn="1"/>
          </p:nvGrpSpPr>
          <p:grpSpPr>
            <a:xfrm>
              <a:off x="540000" y="5533200"/>
              <a:ext cx="5637660" cy="784140"/>
              <a:chOff x="540000" y="5533200"/>
              <a:chExt cx="5637660" cy="784140"/>
            </a:xfrm>
          </p:grpSpPr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C3DFD846-571B-88A6-A506-1D32FFA00DAB}"/>
                  </a:ext>
                </a:extLst>
              </p:cNvPr>
              <p:cNvGrpSpPr/>
              <p:nvPr userDrawn="1"/>
            </p:nvGrpSpPr>
            <p:grpSpPr>
              <a:xfrm>
                <a:off x="540000" y="5533200"/>
                <a:ext cx="5018400" cy="784140"/>
                <a:chOff x="540000" y="5533200"/>
                <a:chExt cx="5018400" cy="784140"/>
              </a:xfrm>
            </p:grpSpPr>
            <p:sp>
              <p:nvSpPr>
                <p:cNvPr id="29" name="ZoneTexte 28">
                  <a:extLst>
                    <a:ext uri="{FF2B5EF4-FFF2-40B4-BE49-F238E27FC236}">
                      <a16:creationId xmlns:a16="http://schemas.microsoft.com/office/drawing/2014/main" id="{877571C6-9AC9-5F57-4A0D-461BBEB69FDF}"/>
                    </a:ext>
                  </a:extLst>
                </p:cNvPr>
                <p:cNvSpPr txBox="1"/>
                <p:nvPr/>
              </p:nvSpPr>
              <p:spPr>
                <a:xfrm>
                  <a:off x="540000" y="5533200"/>
                  <a:ext cx="5018400" cy="15388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r>
                    <a:rPr lang="fr-FR" sz="1001" i="1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Avec le soutien de :</a:t>
                  </a:r>
                </a:p>
              </p:txBody>
            </p:sp>
            <p:pic>
              <p:nvPicPr>
                <p:cNvPr id="30" name="Image 29" descr="Une image contenant Police, Graphique, texte, graphisme&#10;&#10;Description générée automatiquement">
                  <a:extLst>
                    <a:ext uri="{FF2B5EF4-FFF2-40B4-BE49-F238E27FC236}">
                      <a16:creationId xmlns:a16="http://schemas.microsoft.com/office/drawing/2014/main" id="{A33F153F-2298-2CBF-15B9-F217248ED6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30213" y="5850000"/>
                  <a:ext cx="810000" cy="466941"/>
                </a:xfrm>
                <a:prstGeom prst="rect">
                  <a:avLst/>
                </a:prstGeom>
              </p:spPr>
            </p:pic>
            <p:pic>
              <p:nvPicPr>
                <p:cNvPr id="31" name="Image 30" descr="Une image contenant capture d’écran, Graphique, graphisme, silhouette&#10;&#10;Description générée automatiquement">
                  <a:extLst>
                    <a:ext uri="{FF2B5EF4-FFF2-40B4-BE49-F238E27FC236}">
                      <a16:creationId xmlns:a16="http://schemas.microsoft.com/office/drawing/2014/main" id="{78861460-2C76-072B-C81B-134BD5E53F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0000" y="5850000"/>
                  <a:ext cx="536400" cy="467340"/>
                </a:xfrm>
                <a:prstGeom prst="rect">
                  <a:avLst/>
                </a:prstGeom>
              </p:spPr>
            </p:pic>
          </p:grpSp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id="{FA60AAED-63BD-FA95-3787-B1C4C04F5307}"/>
                  </a:ext>
                </a:extLst>
              </p:cNvPr>
              <p:cNvGrpSpPr/>
              <p:nvPr userDrawn="1"/>
            </p:nvGrpSpPr>
            <p:grpSpPr>
              <a:xfrm>
                <a:off x="2518120" y="5875530"/>
                <a:ext cx="3659540" cy="406885"/>
                <a:chOff x="2518120" y="5875530"/>
                <a:chExt cx="3659540" cy="406885"/>
              </a:xfrm>
            </p:grpSpPr>
            <p:pic>
              <p:nvPicPr>
                <p:cNvPr id="27" name="Image 26">
                  <a:extLst>
                    <a:ext uri="{FF2B5EF4-FFF2-40B4-BE49-F238E27FC236}">
                      <a16:creationId xmlns:a16="http://schemas.microsoft.com/office/drawing/2014/main" id="{C86F16C6-A19D-D7A6-FF0A-6A270CF32CE3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648759" y="5875530"/>
                  <a:ext cx="1528901" cy="406885"/>
                </a:xfrm>
                <a:prstGeom prst="rect">
                  <a:avLst/>
                </a:prstGeom>
              </p:spPr>
            </p:pic>
            <p:pic>
              <p:nvPicPr>
                <p:cNvPr id="28" name="Image 27">
                  <a:extLst>
                    <a:ext uri="{FF2B5EF4-FFF2-40B4-BE49-F238E27FC236}">
                      <a16:creationId xmlns:a16="http://schemas.microsoft.com/office/drawing/2014/main" id="{67B53B9F-0306-F810-6638-9793C53325AC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18120" y="5911399"/>
                  <a:ext cx="2130639" cy="344141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4" name="Connecteur droit 23">
              <a:extLst>
                <a:ext uri="{FF2B5EF4-FFF2-40B4-BE49-F238E27FC236}">
                  <a16:creationId xmlns:a16="http://schemas.microsoft.com/office/drawing/2014/main" id="{0FF49ADA-0C75-2F7C-481F-C829C4BFEF0E}"/>
                </a:ext>
              </a:extLst>
            </p:cNvPr>
            <p:cNvCxnSpPr/>
            <p:nvPr userDrawn="1"/>
          </p:nvCxnSpPr>
          <p:spPr>
            <a:xfrm>
              <a:off x="2275643" y="5856141"/>
              <a:ext cx="0" cy="460800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9156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89DB1E56-0418-09C8-AC96-01AC1A7D7E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194" y="341829"/>
            <a:ext cx="1022760" cy="1065374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639825D1-8F6F-0650-C9D5-EA90D4AF41A4}"/>
              </a:ext>
            </a:extLst>
          </p:cNvPr>
          <p:cNvSpPr>
            <a:spLocks noChangeAspect="1"/>
          </p:cNvSpPr>
          <p:nvPr userDrawn="1"/>
        </p:nvSpPr>
        <p:spPr>
          <a:xfrm>
            <a:off x="4381200" y="1209331"/>
            <a:ext cx="720000" cy="72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4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9CE0867-D65E-AB88-2D54-C88968B87D9D}"/>
              </a:ext>
            </a:extLst>
          </p:cNvPr>
          <p:cNvSpPr>
            <a:spLocks noChangeAspect="1"/>
          </p:cNvSpPr>
          <p:nvPr userDrawn="1"/>
        </p:nvSpPr>
        <p:spPr>
          <a:xfrm>
            <a:off x="8226000" y="1209331"/>
            <a:ext cx="720000" cy="72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4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954E754-90B6-CF81-77BF-B15A46D8BC24}"/>
              </a:ext>
            </a:extLst>
          </p:cNvPr>
          <p:cNvSpPr>
            <a:spLocks noChangeAspect="1"/>
          </p:cNvSpPr>
          <p:nvPr userDrawn="1"/>
        </p:nvSpPr>
        <p:spPr>
          <a:xfrm>
            <a:off x="4381200" y="3546973"/>
            <a:ext cx="720000" cy="7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4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8D81AC1-2AFD-4E76-FC5A-B083430B0F81}"/>
              </a:ext>
            </a:extLst>
          </p:cNvPr>
          <p:cNvSpPr>
            <a:spLocks noChangeAspect="1"/>
          </p:cNvSpPr>
          <p:nvPr userDrawn="1"/>
        </p:nvSpPr>
        <p:spPr>
          <a:xfrm>
            <a:off x="8226000" y="3546973"/>
            <a:ext cx="720000" cy="72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sz="4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F7CE4F84-FE36-5756-E2F2-5815A68BB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1205" y="2127202"/>
            <a:ext cx="3156190" cy="126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accent3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5C59FDE3-38D1-3D2B-9DBD-9EB838F5FD6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226005" y="2127202"/>
            <a:ext cx="3156190" cy="126808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bg2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FC370756-7F0D-5962-2489-ED65DBB26C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381205" y="4418661"/>
            <a:ext cx="3156190" cy="131270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accent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Espace réservé du texte 2">
            <a:extLst>
              <a:ext uri="{FF2B5EF4-FFF2-40B4-BE49-F238E27FC236}">
                <a16:creationId xmlns:a16="http://schemas.microsoft.com/office/drawing/2014/main" id="{2E88A6A1-38B7-E0B7-0E41-F1B12ECE630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226005" y="4418661"/>
            <a:ext cx="3156190" cy="131270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chemeClr val="accent2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Espace réservé du texte 2">
            <a:extLst>
              <a:ext uri="{FF2B5EF4-FFF2-40B4-BE49-F238E27FC236}">
                <a16:creationId xmlns:a16="http://schemas.microsoft.com/office/drawing/2014/main" id="{77DD4865-F25E-62EF-B7C8-BD94AD83F08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476281" y="1407203"/>
            <a:ext cx="529838" cy="324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X</a:t>
            </a:r>
          </a:p>
        </p:txBody>
      </p:sp>
      <p:sp>
        <p:nvSpPr>
          <p:cNvPr id="27" name="Espace réservé du texte 2">
            <a:extLst>
              <a:ext uri="{FF2B5EF4-FFF2-40B4-BE49-F238E27FC236}">
                <a16:creationId xmlns:a16="http://schemas.microsoft.com/office/drawing/2014/main" id="{8566999C-98E0-D7E2-1FED-2D35D624B1B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21081" y="1407203"/>
            <a:ext cx="529838" cy="324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X</a:t>
            </a:r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2BAE2A5F-CFFF-F4A0-C5D0-23AB0702642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476281" y="3744845"/>
            <a:ext cx="529838" cy="324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X</a:t>
            </a: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7628D341-D06E-452D-0ACB-DC5F29AB213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21081" y="3744845"/>
            <a:ext cx="529838" cy="324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35427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89DB1E56-0418-09C8-AC96-01AC1A7D7E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194" y="341829"/>
            <a:ext cx="1022760" cy="1065374"/>
          </a:xfrm>
          <a:prstGeom prst="rect">
            <a:avLst/>
          </a:prstGeom>
        </p:spPr>
      </p:pic>
      <p:sp>
        <p:nvSpPr>
          <p:cNvPr id="21" name="Espace réservé du texte 2">
            <a:extLst>
              <a:ext uri="{FF2B5EF4-FFF2-40B4-BE49-F238E27FC236}">
                <a16:creationId xmlns:a16="http://schemas.microsoft.com/office/drawing/2014/main" id="{F7CE4F84-FE36-5756-E2F2-5815A68BBC7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5995" y="1608101"/>
            <a:ext cx="6515485" cy="3674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accent3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BB7FBB6-8FEC-F98B-913F-A8EAAF273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6001" y="545911"/>
            <a:ext cx="5640222" cy="491320"/>
          </a:xfrm>
          <a:prstGeom prst="rect">
            <a:avLst/>
          </a:prstGeom>
        </p:spPr>
        <p:txBody>
          <a:bodyPr/>
          <a:lstStyle>
            <a:lvl1pPr algn="l">
              <a:defRPr sz="3200" b="1" baseline="0">
                <a:solidFill>
                  <a:srgbClr val="014990"/>
                </a:solidFill>
                <a:latin typeface="+mn-lt"/>
              </a:defRPr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E07C72-E514-8977-DF7D-2331A1A9DD6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965990" y="2395102"/>
            <a:ext cx="6515485" cy="3674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accent3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Espace réservé du texte 2">
            <a:extLst>
              <a:ext uri="{FF2B5EF4-FFF2-40B4-BE49-F238E27FC236}">
                <a16:creationId xmlns:a16="http://schemas.microsoft.com/office/drawing/2014/main" id="{7F632E7D-D735-C9AF-AC28-C62C21FCD20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965990" y="3192581"/>
            <a:ext cx="6515485" cy="3674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accent3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0DE7B097-2D4E-9585-47D4-C55727C13FD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65990" y="3994975"/>
            <a:ext cx="6515485" cy="3674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accent3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BD8CE2CA-83A5-9E32-8BFC-D7688A18360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965989" y="4796547"/>
            <a:ext cx="6515485" cy="3674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accent3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15EF71A-7E98-D299-B607-00F09A158200}"/>
              </a:ext>
            </a:extLst>
          </p:cNvPr>
          <p:cNvGrpSpPr/>
          <p:nvPr userDrawn="1"/>
        </p:nvGrpSpPr>
        <p:grpSpPr>
          <a:xfrm>
            <a:off x="3983103" y="1174321"/>
            <a:ext cx="733802" cy="136550"/>
            <a:chOff x="3965989" y="1322413"/>
            <a:chExt cx="733802" cy="136550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EB232270-4518-FA82-612F-43CF402CEAB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965989" y="1322413"/>
              <a:ext cx="136550" cy="13655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r-FR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78088C95-A2BB-9557-BA9A-BDD7F54DB92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364157" y="1322413"/>
              <a:ext cx="136550" cy="13655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r-FR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2504842F-2FB9-E1C8-E824-52CD83C77D8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165073" y="1322413"/>
              <a:ext cx="136550" cy="1365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r-FR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5169D07F-4DBC-B075-1566-A80967258BF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563241" y="1322413"/>
              <a:ext cx="136550" cy="1365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fr-FR" sz="4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92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re et contenu">
  <p:cSld name="1_Titre et contenu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0"/>
          <p:cNvSpPr/>
          <p:nvPr/>
        </p:nvSpPr>
        <p:spPr>
          <a:xfrm>
            <a:off x="0" y="836712"/>
            <a:ext cx="12192000" cy="1920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20" descr="Une image contenant personne, intérieur, tenant, alimentation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62520" y="3007"/>
            <a:ext cx="10029481" cy="685499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20"/>
          <p:cNvSpPr txBox="1">
            <a:spLocks noGrp="1"/>
          </p:cNvSpPr>
          <p:nvPr>
            <p:ph type="body" idx="1"/>
          </p:nvPr>
        </p:nvSpPr>
        <p:spPr>
          <a:xfrm>
            <a:off x="3024717" y="1221317"/>
            <a:ext cx="3647347" cy="2015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4267" cap="none">
                <a:solidFill>
                  <a:schemeClr val="lt1"/>
                </a:solidFill>
              </a:defRPr>
            </a:lvl1pPr>
            <a:lvl2pPr marL="1219170" lvl="1" indent="-304792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4267">
                <a:solidFill>
                  <a:schemeClr val="lt1"/>
                </a:solidFill>
              </a:defRPr>
            </a:lvl2pPr>
            <a:lvl3pPr marL="1828754" lvl="2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1800"/>
              <a:buChar char="&lt;"/>
              <a:defRPr/>
            </a:lvl3pPr>
            <a:lvl4pPr marL="2438339" lvl="3" indent="-502906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2340"/>
              <a:buChar char="•"/>
              <a:defRPr/>
            </a:lvl4pPr>
            <a:lvl5pPr marL="3047924" lvl="4" indent="-47242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75757"/>
              </a:buClr>
              <a:buSzPts val="198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2"/>
          </p:nvPr>
        </p:nvSpPr>
        <p:spPr>
          <a:xfrm>
            <a:off x="3024717" y="3236384"/>
            <a:ext cx="3935379" cy="249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457189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►"/>
              <a:defRPr/>
            </a:lvl2pPr>
            <a:lvl3pPr marL="1828754" lvl="2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1800"/>
              <a:buChar char="&lt;"/>
              <a:defRPr/>
            </a:lvl3pPr>
            <a:lvl4pPr marL="2438339" lvl="3" indent="-502906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2340"/>
              <a:buChar char="•"/>
              <a:defRPr/>
            </a:lvl4pPr>
            <a:lvl5pPr marL="3047924" lvl="4" indent="-47242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75757"/>
              </a:buClr>
              <a:buSzPts val="198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143339" y="6333323"/>
            <a:ext cx="3831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2" name="Google Shape;72;p20"/>
          <p:cNvSpPr/>
          <p:nvPr/>
        </p:nvSpPr>
        <p:spPr>
          <a:xfrm>
            <a:off x="0" y="836712"/>
            <a:ext cx="12192000" cy="1920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20" descr="Une image contenant personne, intérieur, tenant, alimentation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62520" y="3007"/>
            <a:ext cx="10029481" cy="6854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921171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parti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ipse 7">
            <a:extLst>
              <a:ext uri="{FF2B5EF4-FFF2-40B4-BE49-F238E27FC236}">
                <a16:creationId xmlns:a16="http://schemas.microsoft.com/office/drawing/2014/main" id="{33DE521A-DA04-6E14-10E5-9F11D37B1611}"/>
              </a:ext>
            </a:extLst>
          </p:cNvPr>
          <p:cNvSpPr>
            <a:spLocks noChangeAspect="1"/>
          </p:cNvSpPr>
          <p:nvPr userDrawn="1"/>
        </p:nvSpPr>
        <p:spPr>
          <a:xfrm>
            <a:off x="540000" y="1627200"/>
            <a:ext cx="1080000" cy="108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6628D44-627A-74D1-5381-2B9EBAC2FE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000" y="1710000"/>
            <a:ext cx="900000" cy="90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X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C009A8AA-0B77-370A-1448-6BC4F68C2C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2700002"/>
            <a:ext cx="4618037" cy="3421063"/>
          </a:xfrm>
          <a:prstGeom prst="rect">
            <a:avLst/>
          </a:prstGeom>
        </p:spPr>
        <p:txBody>
          <a:bodyPr lIns="0" tIns="540000" rIns="0" bIns="0"/>
          <a:lstStyle>
            <a:lvl1pPr marL="0" indent="0">
              <a:buNone/>
              <a:defRPr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6" indent="0">
              <a:buNone/>
              <a:defRPr/>
            </a:lvl2pPr>
          </a:lstStyle>
          <a:p>
            <a:pPr lvl="0"/>
            <a:r>
              <a:rPr lang="fr-FR"/>
              <a:t>Titre de la partie sur</a:t>
            </a:r>
            <a:br>
              <a:rPr lang="fr-FR"/>
            </a:br>
            <a:r>
              <a:rPr lang="fr-FR"/>
              <a:t>une ou plusieurs lignes</a:t>
            </a:r>
          </a:p>
        </p:txBody>
      </p:sp>
    </p:spTree>
    <p:extLst>
      <p:ext uri="{BB962C8B-B14F-4D97-AF65-F5344CB8AC3E}">
        <p14:creationId xmlns:p14="http://schemas.microsoft.com/office/powerpoint/2010/main" val="1975180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parti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>
            <a:extLst>
              <a:ext uri="{FF2B5EF4-FFF2-40B4-BE49-F238E27FC236}">
                <a16:creationId xmlns:a16="http://schemas.microsoft.com/office/drawing/2014/main" id="{FC294974-0807-24DA-CFFD-A3F17847004A}"/>
              </a:ext>
            </a:extLst>
          </p:cNvPr>
          <p:cNvSpPr>
            <a:spLocks noChangeAspect="1"/>
          </p:cNvSpPr>
          <p:nvPr userDrawn="1"/>
        </p:nvSpPr>
        <p:spPr>
          <a:xfrm>
            <a:off x="540000" y="1627200"/>
            <a:ext cx="1080000" cy="108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11" name="Espace réservé du texte 9">
            <a:extLst>
              <a:ext uri="{FF2B5EF4-FFF2-40B4-BE49-F238E27FC236}">
                <a16:creationId xmlns:a16="http://schemas.microsoft.com/office/drawing/2014/main" id="{3C88427D-9E16-ECBA-5F9E-05F6240D02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000" y="1710000"/>
            <a:ext cx="900000" cy="90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X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D9DE9AB-7AC7-6541-7830-F8C343850F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2700002"/>
            <a:ext cx="4618037" cy="3421063"/>
          </a:xfrm>
          <a:prstGeom prst="rect">
            <a:avLst/>
          </a:prstGeom>
        </p:spPr>
        <p:txBody>
          <a:bodyPr lIns="0" tIns="540000" rIns="0" bIns="0"/>
          <a:lstStyle>
            <a:lvl1pPr marL="0" indent="0">
              <a:buNone/>
              <a:defRPr b="1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6" indent="0">
              <a:buNone/>
              <a:defRPr/>
            </a:lvl2pPr>
          </a:lstStyle>
          <a:p>
            <a:pPr lvl="0"/>
            <a:r>
              <a:rPr lang="fr-FR"/>
              <a:t>Titre de la partie sur</a:t>
            </a:r>
            <a:br>
              <a:rPr lang="fr-FR"/>
            </a:br>
            <a:r>
              <a:rPr lang="fr-FR"/>
              <a:t>une ou plusieurs lignes</a:t>
            </a:r>
          </a:p>
        </p:txBody>
      </p:sp>
    </p:spTree>
    <p:extLst>
      <p:ext uri="{BB962C8B-B14F-4D97-AF65-F5344CB8AC3E}">
        <p14:creationId xmlns:p14="http://schemas.microsoft.com/office/powerpoint/2010/main" val="2767695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parti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80E0328C-1B30-31CB-5A1E-C213EF015B18}"/>
              </a:ext>
            </a:extLst>
          </p:cNvPr>
          <p:cNvSpPr>
            <a:spLocks noChangeAspect="1"/>
          </p:cNvSpPr>
          <p:nvPr userDrawn="1"/>
        </p:nvSpPr>
        <p:spPr>
          <a:xfrm>
            <a:off x="540000" y="1627200"/>
            <a:ext cx="1080000" cy="10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7" name="Espace réservé du texte 9">
            <a:extLst>
              <a:ext uri="{FF2B5EF4-FFF2-40B4-BE49-F238E27FC236}">
                <a16:creationId xmlns:a16="http://schemas.microsoft.com/office/drawing/2014/main" id="{A48C29C8-5088-7327-A5FA-8E55963BCC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000" y="1710000"/>
            <a:ext cx="900000" cy="90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X</a:t>
            </a:r>
          </a:p>
        </p:txBody>
      </p:sp>
      <p:sp>
        <p:nvSpPr>
          <p:cNvPr id="8" name="Espace réservé du texte 11">
            <a:extLst>
              <a:ext uri="{FF2B5EF4-FFF2-40B4-BE49-F238E27FC236}">
                <a16:creationId xmlns:a16="http://schemas.microsoft.com/office/drawing/2014/main" id="{39BE9628-7346-6D1F-4D59-15F0408387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2700002"/>
            <a:ext cx="4618037" cy="3421063"/>
          </a:xfrm>
          <a:prstGeom prst="rect">
            <a:avLst/>
          </a:prstGeom>
        </p:spPr>
        <p:txBody>
          <a:bodyPr lIns="0" tIns="540000" rIns="0" bIns="0"/>
          <a:lstStyle>
            <a:lvl1pPr marL="0" indent="0">
              <a:buNone/>
              <a:defRPr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6" indent="0">
              <a:buNone/>
              <a:defRPr/>
            </a:lvl2pPr>
          </a:lstStyle>
          <a:p>
            <a:pPr lvl="0"/>
            <a:r>
              <a:rPr lang="fr-FR"/>
              <a:t>Titre de la partie sur</a:t>
            </a:r>
            <a:br>
              <a:rPr lang="fr-FR"/>
            </a:br>
            <a:r>
              <a:rPr lang="fr-FR"/>
              <a:t>une ou plusieurs lignes</a:t>
            </a:r>
          </a:p>
        </p:txBody>
      </p:sp>
    </p:spTree>
    <p:extLst>
      <p:ext uri="{BB962C8B-B14F-4D97-AF65-F5344CB8AC3E}">
        <p14:creationId xmlns:p14="http://schemas.microsoft.com/office/powerpoint/2010/main" val="3532081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verture parti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id="{63ECE584-4F4C-BB4A-4938-2A5C1C5844A9}"/>
              </a:ext>
            </a:extLst>
          </p:cNvPr>
          <p:cNvSpPr>
            <a:spLocks noChangeAspect="1"/>
          </p:cNvSpPr>
          <p:nvPr userDrawn="1"/>
        </p:nvSpPr>
        <p:spPr>
          <a:xfrm>
            <a:off x="540000" y="1627200"/>
            <a:ext cx="1080000" cy="10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1"/>
          </a:p>
        </p:txBody>
      </p:sp>
      <p:sp>
        <p:nvSpPr>
          <p:cNvPr id="6" name="Espace réservé du texte 9">
            <a:extLst>
              <a:ext uri="{FF2B5EF4-FFF2-40B4-BE49-F238E27FC236}">
                <a16:creationId xmlns:a16="http://schemas.microsoft.com/office/drawing/2014/main" id="{E7A5C4F8-E028-A0DE-0A1C-0D72651F4E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000" y="1710000"/>
            <a:ext cx="900000" cy="90000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FR"/>
              <a:t>X</a:t>
            </a:r>
          </a:p>
        </p:txBody>
      </p:sp>
      <p:sp>
        <p:nvSpPr>
          <p:cNvPr id="7" name="Espace réservé du texte 11">
            <a:extLst>
              <a:ext uri="{FF2B5EF4-FFF2-40B4-BE49-F238E27FC236}">
                <a16:creationId xmlns:a16="http://schemas.microsoft.com/office/drawing/2014/main" id="{D7EF4A8C-73DA-ADBB-D050-6CEE348599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2700002"/>
            <a:ext cx="4618037" cy="3421063"/>
          </a:xfrm>
          <a:prstGeom prst="rect">
            <a:avLst/>
          </a:prstGeom>
        </p:spPr>
        <p:txBody>
          <a:bodyPr lIns="0" tIns="540000" rIns="0" bIns="0"/>
          <a:lstStyle>
            <a:lvl1pPr marL="0" indent="0">
              <a:buNone/>
              <a:defRPr b="1" i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6" indent="0">
              <a:buNone/>
              <a:defRPr/>
            </a:lvl2pPr>
          </a:lstStyle>
          <a:p>
            <a:pPr lvl="0"/>
            <a:r>
              <a:rPr lang="fr-FR"/>
              <a:t>Titre de la partie sur</a:t>
            </a:r>
            <a:br>
              <a:rPr lang="fr-FR"/>
            </a:br>
            <a:r>
              <a:rPr lang="fr-FR"/>
              <a:t>une ou plusieurs lignes</a:t>
            </a:r>
          </a:p>
        </p:txBody>
      </p:sp>
    </p:spTree>
    <p:extLst>
      <p:ext uri="{BB962C8B-B14F-4D97-AF65-F5344CB8AC3E}">
        <p14:creationId xmlns:p14="http://schemas.microsoft.com/office/powerpoint/2010/main" val="25674887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 hidden="1">
            <a:extLst>
              <a:ext uri="{FF2B5EF4-FFF2-40B4-BE49-F238E27FC236}">
                <a16:creationId xmlns:a16="http://schemas.microsoft.com/office/drawing/2014/main" id="{90E1379B-66E6-5EDB-6BC6-5CEE69C6A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000" y="6318000"/>
            <a:ext cx="5349600" cy="540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Webinaire - La cybersécurité dans le médico-social : quelles premières actions mettre en place ?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723F0B2-4324-E7A0-58C6-6F44B6B4C63C}"/>
              </a:ext>
            </a:extLst>
          </p:cNvPr>
          <p:cNvGrpSpPr/>
          <p:nvPr userDrawn="1"/>
        </p:nvGrpSpPr>
        <p:grpSpPr>
          <a:xfrm>
            <a:off x="1368404" y="6366111"/>
            <a:ext cx="1103408" cy="299996"/>
            <a:chOff x="6749977" y="5831464"/>
            <a:chExt cx="1785623" cy="485477"/>
          </a:xfrm>
        </p:grpSpPr>
        <p:pic>
          <p:nvPicPr>
            <p:cNvPr id="6" name="Image 5" descr="Une image contenant Police, Graphique, texte, graphisme&#10;&#10;Description générée automatiquement">
              <a:extLst>
                <a:ext uri="{FF2B5EF4-FFF2-40B4-BE49-F238E27FC236}">
                  <a16:creationId xmlns:a16="http://schemas.microsoft.com/office/drawing/2014/main" id="{573DDF33-B3A1-699C-3BA4-66590660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5600" y="5850000"/>
              <a:ext cx="810000" cy="466941"/>
            </a:xfrm>
            <a:prstGeom prst="rect">
              <a:avLst/>
            </a:prstGeom>
          </p:spPr>
        </p:pic>
        <p:pic>
          <p:nvPicPr>
            <p:cNvPr id="7" name="Image 6" descr="Une image contenant capture d’écran, Graphique, graphisme, silhouette&#10;&#10;Description générée automatiquement">
              <a:extLst>
                <a:ext uri="{FF2B5EF4-FFF2-40B4-BE49-F238E27FC236}">
                  <a16:creationId xmlns:a16="http://schemas.microsoft.com/office/drawing/2014/main" id="{4E89D0E7-1AF8-90D5-C216-92251289E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836" y="5831464"/>
              <a:ext cx="536400" cy="467340"/>
            </a:xfrm>
            <a:prstGeom prst="rect">
              <a:avLst/>
            </a:prstGeom>
          </p:spPr>
        </p:pic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ADDD6B96-92F4-4602-BE0F-AA2A77F391BB}"/>
                </a:ext>
              </a:extLst>
            </p:cNvPr>
            <p:cNvCxnSpPr/>
            <p:nvPr/>
          </p:nvCxnSpPr>
          <p:spPr>
            <a:xfrm>
              <a:off x="6749977" y="5850000"/>
              <a:ext cx="0" cy="460801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age 8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C9564DA5-1C53-6A24-71F9-A5A8BBDD1B9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3311" y="6377181"/>
            <a:ext cx="1009900" cy="284747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ADF8584-A5C6-F921-EA09-75FB778AF934}"/>
              </a:ext>
            </a:extLst>
          </p:cNvPr>
          <p:cNvCxnSpPr/>
          <p:nvPr userDrawn="1"/>
        </p:nvCxnSpPr>
        <p:spPr>
          <a:xfrm>
            <a:off x="2567760" y="6391219"/>
            <a:ext cx="0" cy="284748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contenu 5">
            <a:extLst>
              <a:ext uri="{FF2B5EF4-FFF2-40B4-BE49-F238E27FC236}">
                <a16:creationId xmlns:a16="http://schemas.microsoft.com/office/drawing/2014/main" id="{05E1AE67-681E-9C1D-9114-6EB3D742226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23978" y="1214651"/>
            <a:ext cx="5722997" cy="4852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>
              <a:defRPr sz="1800" b="1">
                <a:solidFill>
                  <a:schemeClr val="bg2"/>
                </a:solidFill>
              </a:defRPr>
            </a:lvl2pPr>
            <a:lvl3pPr>
              <a:defRPr sz="1600" b="1">
                <a:solidFill>
                  <a:schemeClr val="tx2"/>
                </a:solidFill>
              </a:defRPr>
            </a:lvl3pPr>
            <a:lvl4pPr marL="1600221" indent="-228604">
              <a:buFont typeface="Courier New" panose="02070309020205020404" pitchFamily="49" charset="0"/>
              <a:buChar char="o"/>
              <a:defRPr sz="1400" b="1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4F5E4BFB-1694-EEB4-57AD-70DBAC5F5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78" y="281662"/>
            <a:ext cx="5722996" cy="79651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645957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verture parti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63D31555-62B4-ABDF-A595-5AFA0CB761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349" y="6377177"/>
            <a:ext cx="6066882" cy="277720"/>
          </a:xfrm>
          <a:prstGeom prst="rect">
            <a:avLst/>
          </a:prstGeom>
        </p:spPr>
        <p:txBody>
          <a:bodyPr/>
          <a:lstStyle>
            <a:lvl1pPr algn="l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Webinaire - La cybersécurité dans le médico-social : quelles premières actions mettre en place ?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1FAEEB0-192C-FDA6-21AB-4C08C73BBB3F}"/>
              </a:ext>
            </a:extLst>
          </p:cNvPr>
          <p:cNvGrpSpPr/>
          <p:nvPr userDrawn="1"/>
        </p:nvGrpSpPr>
        <p:grpSpPr>
          <a:xfrm>
            <a:off x="1368404" y="6366111"/>
            <a:ext cx="1103408" cy="299996"/>
            <a:chOff x="6749977" y="5831464"/>
            <a:chExt cx="1785623" cy="485477"/>
          </a:xfrm>
        </p:grpSpPr>
        <p:pic>
          <p:nvPicPr>
            <p:cNvPr id="18" name="Image 17" descr="Une image contenant Police, Graphique, texte, graphisme&#10;&#10;Description générée automatiquement">
              <a:extLst>
                <a:ext uri="{FF2B5EF4-FFF2-40B4-BE49-F238E27FC236}">
                  <a16:creationId xmlns:a16="http://schemas.microsoft.com/office/drawing/2014/main" id="{6E940EE7-D7C1-411F-6FF5-8E9CFB1ED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5600" y="5850000"/>
              <a:ext cx="810000" cy="466941"/>
            </a:xfrm>
            <a:prstGeom prst="rect">
              <a:avLst/>
            </a:prstGeom>
          </p:spPr>
        </p:pic>
        <p:pic>
          <p:nvPicPr>
            <p:cNvPr id="19" name="Image 18" descr="Une image contenant capture d’écran, Graphique, graphisme, silhouette&#10;&#10;Description générée automatiquement">
              <a:extLst>
                <a:ext uri="{FF2B5EF4-FFF2-40B4-BE49-F238E27FC236}">
                  <a16:creationId xmlns:a16="http://schemas.microsoft.com/office/drawing/2014/main" id="{D87D7ED6-76C9-B7EC-775B-7A727944B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836" y="5831464"/>
              <a:ext cx="536400" cy="467340"/>
            </a:xfrm>
            <a:prstGeom prst="rect">
              <a:avLst/>
            </a:prstGeom>
          </p:spPr>
        </p:pic>
        <p:cxnSp>
          <p:nvCxnSpPr>
            <p:cNvPr id="20" name="Connecteur droit 19">
              <a:extLst>
                <a:ext uri="{FF2B5EF4-FFF2-40B4-BE49-F238E27FC236}">
                  <a16:creationId xmlns:a16="http://schemas.microsoft.com/office/drawing/2014/main" id="{09CC0C93-BCEC-1A27-E71C-83142DA78237}"/>
                </a:ext>
              </a:extLst>
            </p:cNvPr>
            <p:cNvCxnSpPr/>
            <p:nvPr/>
          </p:nvCxnSpPr>
          <p:spPr>
            <a:xfrm>
              <a:off x="6749977" y="5850000"/>
              <a:ext cx="0" cy="460801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Image 20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DD4BB573-64C9-40ED-F152-6D7A799A506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3311" y="6377181"/>
            <a:ext cx="1009900" cy="284747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9D1DF9A-6E7F-BE6C-DF55-6ED6E01076EF}"/>
              </a:ext>
            </a:extLst>
          </p:cNvPr>
          <p:cNvCxnSpPr/>
          <p:nvPr userDrawn="1"/>
        </p:nvCxnSpPr>
        <p:spPr>
          <a:xfrm>
            <a:off x="2567760" y="6377571"/>
            <a:ext cx="0" cy="284748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5">
            <a:extLst>
              <a:ext uri="{FF2B5EF4-FFF2-40B4-BE49-F238E27FC236}">
                <a16:creationId xmlns:a16="http://schemas.microsoft.com/office/drawing/2014/main" id="{66662FED-45E5-4114-36B3-88ACBB89D2D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23978" y="1214651"/>
            <a:ext cx="5722997" cy="4852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>
              <a:defRPr sz="1800" b="1">
                <a:solidFill>
                  <a:schemeClr val="bg2"/>
                </a:solidFill>
              </a:defRPr>
            </a:lvl2pPr>
            <a:lvl3pPr>
              <a:defRPr sz="1600" b="1">
                <a:solidFill>
                  <a:schemeClr val="tx2"/>
                </a:solidFill>
              </a:defRPr>
            </a:lvl3pPr>
            <a:lvl4pPr marL="1600221" indent="-228604">
              <a:buFont typeface="Courier New" panose="02070309020205020404" pitchFamily="49" charset="0"/>
              <a:buChar char="o"/>
              <a:defRPr sz="1400" b="1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CF9F1EED-1D5E-D88E-F0B1-20B550170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78" y="281662"/>
            <a:ext cx="5722996" cy="79651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272819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verture parti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0D28850A-D5B9-17B7-BA3C-55A33A4E5A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349" y="6377177"/>
            <a:ext cx="6066882" cy="277720"/>
          </a:xfrm>
          <a:prstGeom prst="rect">
            <a:avLst/>
          </a:prstGeom>
        </p:spPr>
        <p:txBody>
          <a:bodyPr/>
          <a:lstStyle>
            <a:lvl1pPr algn="l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Webinaire - La cybersécurité dans le médico-social : quelles premières actions mettre en place ?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59CBC53-9769-274B-9E6B-43859621A7A9}"/>
              </a:ext>
            </a:extLst>
          </p:cNvPr>
          <p:cNvGrpSpPr/>
          <p:nvPr userDrawn="1"/>
        </p:nvGrpSpPr>
        <p:grpSpPr>
          <a:xfrm>
            <a:off x="1368404" y="6366111"/>
            <a:ext cx="1103408" cy="299996"/>
            <a:chOff x="6749977" y="5831464"/>
            <a:chExt cx="1785623" cy="485477"/>
          </a:xfrm>
        </p:grpSpPr>
        <p:pic>
          <p:nvPicPr>
            <p:cNvPr id="6" name="Image 5" descr="Une image contenant Police, Graphique, texte, graphisme&#10;&#10;Description générée automatiquement">
              <a:extLst>
                <a:ext uri="{FF2B5EF4-FFF2-40B4-BE49-F238E27FC236}">
                  <a16:creationId xmlns:a16="http://schemas.microsoft.com/office/drawing/2014/main" id="{82A167A5-04B7-CCE5-199E-7C5CED184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5600" y="5850000"/>
              <a:ext cx="810000" cy="466941"/>
            </a:xfrm>
            <a:prstGeom prst="rect">
              <a:avLst/>
            </a:prstGeom>
          </p:spPr>
        </p:pic>
        <p:pic>
          <p:nvPicPr>
            <p:cNvPr id="7" name="Image 6" descr="Une image contenant capture d’écran, Graphique, graphisme, silhouette&#10;&#10;Description générée automatiquement">
              <a:extLst>
                <a:ext uri="{FF2B5EF4-FFF2-40B4-BE49-F238E27FC236}">
                  <a16:creationId xmlns:a16="http://schemas.microsoft.com/office/drawing/2014/main" id="{B0AA1D45-4D0C-3F63-0ACB-6512F5A83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836" y="5831464"/>
              <a:ext cx="536400" cy="467340"/>
            </a:xfrm>
            <a:prstGeom prst="rect">
              <a:avLst/>
            </a:prstGeom>
          </p:spPr>
        </p:pic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D68EEB98-3098-7ED6-1C2D-C7CF0A98CED3}"/>
                </a:ext>
              </a:extLst>
            </p:cNvPr>
            <p:cNvCxnSpPr/>
            <p:nvPr/>
          </p:nvCxnSpPr>
          <p:spPr>
            <a:xfrm>
              <a:off x="6749977" y="5850000"/>
              <a:ext cx="0" cy="460801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age 8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DF034119-853F-9BA1-1D32-2674F8DBCC6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3311" y="6377181"/>
            <a:ext cx="1009900" cy="284747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1D7546D-2272-595E-4BD4-E0EE367193C6}"/>
              </a:ext>
            </a:extLst>
          </p:cNvPr>
          <p:cNvCxnSpPr/>
          <p:nvPr userDrawn="1"/>
        </p:nvCxnSpPr>
        <p:spPr>
          <a:xfrm>
            <a:off x="2567760" y="6377571"/>
            <a:ext cx="0" cy="284748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5">
            <a:extLst>
              <a:ext uri="{FF2B5EF4-FFF2-40B4-BE49-F238E27FC236}">
                <a16:creationId xmlns:a16="http://schemas.microsoft.com/office/drawing/2014/main" id="{C74BDD1B-C13D-7F84-2C99-CA94FE10F0B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23978" y="1214651"/>
            <a:ext cx="5722997" cy="4852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>
              <a:defRPr sz="1800" b="1">
                <a:solidFill>
                  <a:schemeClr val="bg2"/>
                </a:solidFill>
              </a:defRPr>
            </a:lvl2pPr>
            <a:lvl3pPr>
              <a:defRPr sz="1600" b="1">
                <a:solidFill>
                  <a:schemeClr val="tx2"/>
                </a:solidFill>
              </a:defRPr>
            </a:lvl3pPr>
            <a:lvl4pPr marL="1600221" indent="-228604">
              <a:buFont typeface="Courier New" panose="02070309020205020404" pitchFamily="49" charset="0"/>
              <a:buChar char="o"/>
              <a:defRPr sz="1400" b="1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7459DBBC-EAB1-6064-3640-BEEAF0274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78" y="281662"/>
            <a:ext cx="5722996" cy="79651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600420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verture parti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69B052B1-1025-A532-6B68-736A5A8C12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349" y="6377177"/>
            <a:ext cx="6066882" cy="277720"/>
          </a:xfrm>
          <a:prstGeom prst="rect">
            <a:avLst/>
          </a:prstGeom>
        </p:spPr>
        <p:txBody>
          <a:bodyPr/>
          <a:lstStyle>
            <a:lvl1pPr algn="l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Webinaire - La cybersécurité dans le médico-social : quelles premières actions mettre en place ?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1DDAC7C-BD39-24C3-AEFE-CDCC4C4C310A}"/>
              </a:ext>
            </a:extLst>
          </p:cNvPr>
          <p:cNvGrpSpPr/>
          <p:nvPr userDrawn="1"/>
        </p:nvGrpSpPr>
        <p:grpSpPr>
          <a:xfrm>
            <a:off x="1368404" y="6366111"/>
            <a:ext cx="1103408" cy="299996"/>
            <a:chOff x="6749977" y="5831464"/>
            <a:chExt cx="1785623" cy="485477"/>
          </a:xfrm>
        </p:grpSpPr>
        <p:pic>
          <p:nvPicPr>
            <p:cNvPr id="6" name="Image 5" descr="Une image contenant Police, Graphique, texte, graphisme&#10;&#10;Description générée automatiquement">
              <a:extLst>
                <a:ext uri="{FF2B5EF4-FFF2-40B4-BE49-F238E27FC236}">
                  <a16:creationId xmlns:a16="http://schemas.microsoft.com/office/drawing/2014/main" id="{76997193-13AB-A3A2-C623-F4D3EF81F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5600" y="5850000"/>
              <a:ext cx="810000" cy="466941"/>
            </a:xfrm>
            <a:prstGeom prst="rect">
              <a:avLst/>
            </a:prstGeom>
          </p:spPr>
        </p:pic>
        <p:pic>
          <p:nvPicPr>
            <p:cNvPr id="7" name="Image 6" descr="Une image contenant capture d’écran, Graphique, graphisme, silhouette&#10;&#10;Description générée automatiquement">
              <a:extLst>
                <a:ext uri="{FF2B5EF4-FFF2-40B4-BE49-F238E27FC236}">
                  <a16:creationId xmlns:a16="http://schemas.microsoft.com/office/drawing/2014/main" id="{53F0C0A1-8CC7-5F17-F212-C9A5CF0E2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836" y="5831464"/>
              <a:ext cx="536400" cy="467340"/>
            </a:xfrm>
            <a:prstGeom prst="rect">
              <a:avLst/>
            </a:prstGeom>
          </p:spPr>
        </p:pic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010B634D-7B0B-5EF8-74A5-44AADAB74F7A}"/>
                </a:ext>
              </a:extLst>
            </p:cNvPr>
            <p:cNvCxnSpPr/>
            <p:nvPr/>
          </p:nvCxnSpPr>
          <p:spPr>
            <a:xfrm>
              <a:off x="6749977" y="5850000"/>
              <a:ext cx="0" cy="460801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age 8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74BE6FB6-B305-0194-C896-7376C83CADA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3311" y="6377181"/>
            <a:ext cx="1009900" cy="284747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2559093-A03E-CFAD-38B2-4337B4000DA0}"/>
              </a:ext>
            </a:extLst>
          </p:cNvPr>
          <p:cNvCxnSpPr/>
          <p:nvPr userDrawn="1"/>
        </p:nvCxnSpPr>
        <p:spPr>
          <a:xfrm>
            <a:off x="2567760" y="6377571"/>
            <a:ext cx="0" cy="284748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contenu 5">
            <a:extLst>
              <a:ext uri="{FF2B5EF4-FFF2-40B4-BE49-F238E27FC236}">
                <a16:creationId xmlns:a16="http://schemas.microsoft.com/office/drawing/2014/main" id="{30BD0CE0-16CF-FE91-F65C-0506F4E8D0D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23978" y="1214651"/>
            <a:ext cx="5722997" cy="4852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>
              <a:defRPr sz="1800" b="1">
                <a:solidFill>
                  <a:schemeClr val="bg2"/>
                </a:solidFill>
              </a:defRPr>
            </a:lvl2pPr>
            <a:lvl3pPr>
              <a:defRPr sz="1600" b="1">
                <a:solidFill>
                  <a:schemeClr val="tx2"/>
                </a:solidFill>
              </a:defRPr>
            </a:lvl3pPr>
            <a:lvl4pPr marL="1600221" indent="-228604">
              <a:buFont typeface="Courier New" panose="02070309020205020404" pitchFamily="49" charset="0"/>
              <a:buChar char="o"/>
              <a:defRPr sz="1400" b="1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576FFC2F-635A-C465-3A42-1E940614D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78" y="281662"/>
            <a:ext cx="5722996" cy="79651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816712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407CF53-D85C-D24A-7021-AFC08A7874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28806" y="298190"/>
            <a:ext cx="1734951" cy="1309831"/>
          </a:xfrm>
          <a:prstGeom prst="rect">
            <a:avLst/>
          </a:prstGeom>
        </p:spPr>
      </p:pic>
      <p:sp>
        <p:nvSpPr>
          <p:cNvPr id="8" name="Espace réservé pour une image  13">
            <a:extLst>
              <a:ext uri="{FF2B5EF4-FFF2-40B4-BE49-F238E27FC236}">
                <a16:creationId xmlns:a16="http://schemas.microsoft.com/office/drawing/2014/main" id="{3A8827AA-AD86-3FF5-C849-B5541678F2F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06997" y="1737895"/>
            <a:ext cx="3316407" cy="1691105"/>
          </a:xfrm>
          <a:prstGeom prst="roundRect">
            <a:avLst>
              <a:gd name="adj" fmla="val 2894"/>
            </a:avLst>
          </a:prstGeom>
        </p:spPr>
        <p:txBody>
          <a:bodyPr lIns="180000" tIns="180000" rIns="180000" bIns="180000"/>
          <a:lstStyle>
            <a:lvl1pPr marL="0" indent="0">
              <a:buNone/>
              <a:defRPr sz="1001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Cliquer pour insérer une image</a:t>
            </a:r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CAA5AEBD-55CE-26B5-3C4D-CB5F11C9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349" y="6377177"/>
            <a:ext cx="6066882" cy="277720"/>
          </a:xfrm>
          <a:prstGeom prst="rect">
            <a:avLst/>
          </a:prstGeom>
        </p:spPr>
        <p:txBody>
          <a:bodyPr/>
          <a:lstStyle>
            <a:lvl1pPr algn="l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Webinaire - La cybersécurité dans le médico-social : quelles premières actions mettre en place ?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26A3929-D690-FE6C-D210-C512BC2B0EBB}"/>
              </a:ext>
            </a:extLst>
          </p:cNvPr>
          <p:cNvGrpSpPr/>
          <p:nvPr userDrawn="1"/>
        </p:nvGrpSpPr>
        <p:grpSpPr>
          <a:xfrm>
            <a:off x="1368404" y="6366111"/>
            <a:ext cx="1103408" cy="299996"/>
            <a:chOff x="6749977" y="5831464"/>
            <a:chExt cx="1785623" cy="485477"/>
          </a:xfrm>
        </p:grpSpPr>
        <p:pic>
          <p:nvPicPr>
            <p:cNvPr id="7" name="Image 6" descr="Une image contenant Police, Graphique, texte, graphisme&#10;&#10;Description générée automatiquement">
              <a:extLst>
                <a:ext uri="{FF2B5EF4-FFF2-40B4-BE49-F238E27FC236}">
                  <a16:creationId xmlns:a16="http://schemas.microsoft.com/office/drawing/2014/main" id="{0BD805E3-4594-E44D-00FF-26AD3D77A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5600" y="5850000"/>
              <a:ext cx="810000" cy="466941"/>
            </a:xfrm>
            <a:prstGeom prst="rect">
              <a:avLst/>
            </a:prstGeom>
          </p:spPr>
        </p:pic>
        <p:pic>
          <p:nvPicPr>
            <p:cNvPr id="9" name="Image 8" descr="Une image contenant capture d’écran, Graphique, graphisme, silhouette&#10;&#10;Description générée automatiquement">
              <a:extLst>
                <a:ext uri="{FF2B5EF4-FFF2-40B4-BE49-F238E27FC236}">
                  <a16:creationId xmlns:a16="http://schemas.microsoft.com/office/drawing/2014/main" id="{27C0E3E3-8E6E-DF70-CEC8-AD8E86F5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836" y="5831464"/>
              <a:ext cx="536400" cy="467340"/>
            </a:xfrm>
            <a:prstGeom prst="rect">
              <a:avLst/>
            </a:prstGeom>
          </p:spPr>
        </p:pic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7DE6E118-FF35-B61E-E04A-2BBC37AD750D}"/>
                </a:ext>
              </a:extLst>
            </p:cNvPr>
            <p:cNvCxnSpPr/>
            <p:nvPr/>
          </p:nvCxnSpPr>
          <p:spPr>
            <a:xfrm>
              <a:off x="6749977" y="5850000"/>
              <a:ext cx="0" cy="460801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 10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76EC51AC-99C3-35AF-5282-F93CC36F08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3311" y="6377181"/>
            <a:ext cx="1009900" cy="284747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180486E-159A-3894-21B5-9E5C822BA361}"/>
              </a:ext>
            </a:extLst>
          </p:cNvPr>
          <p:cNvCxnSpPr/>
          <p:nvPr userDrawn="1"/>
        </p:nvCxnSpPr>
        <p:spPr>
          <a:xfrm>
            <a:off x="2567760" y="6377571"/>
            <a:ext cx="0" cy="284748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pour une image  13">
            <a:extLst>
              <a:ext uri="{FF2B5EF4-FFF2-40B4-BE49-F238E27FC236}">
                <a16:creationId xmlns:a16="http://schemas.microsoft.com/office/drawing/2014/main" id="{77DDC070-BB42-6FCB-2977-0D4221F7BF3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06998" y="3655111"/>
            <a:ext cx="3316407" cy="1691105"/>
          </a:xfrm>
          <a:prstGeom prst="roundRect">
            <a:avLst>
              <a:gd name="adj" fmla="val 2894"/>
            </a:avLst>
          </a:prstGeom>
        </p:spPr>
        <p:txBody>
          <a:bodyPr lIns="180000" tIns="180000" rIns="180000" bIns="180000"/>
          <a:lstStyle>
            <a:lvl1pPr marL="0" indent="0">
              <a:buNone/>
              <a:defRPr sz="1001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Cliquer pour insérer une image</a:t>
            </a:r>
          </a:p>
        </p:txBody>
      </p:sp>
      <p:sp>
        <p:nvSpPr>
          <p:cNvPr id="16" name="Espace réservé du contenu 5">
            <a:extLst>
              <a:ext uri="{FF2B5EF4-FFF2-40B4-BE49-F238E27FC236}">
                <a16:creationId xmlns:a16="http://schemas.microsoft.com/office/drawing/2014/main" id="{780F9A62-6BBD-F396-93A2-B45E0375808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23978" y="1214651"/>
            <a:ext cx="7500409" cy="4852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>
              <a:defRPr sz="1800" b="1">
                <a:solidFill>
                  <a:schemeClr val="bg2"/>
                </a:solidFill>
              </a:defRPr>
            </a:lvl2pPr>
            <a:lvl3pPr>
              <a:defRPr sz="1600" b="1">
                <a:solidFill>
                  <a:schemeClr val="tx2"/>
                </a:solidFill>
              </a:defRPr>
            </a:lvl3pPr>
            <a:lvl4pPr marL="1600221" indent="-228604">
              <a:buFont typeface="Courier New" panose="02070309020205020404" pitchFamily="49" charset="0"/>
              <a:buChar char="o"/>
              <a:defRPr sz="1400" b="1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C5B5AA6F-9ED9-271F-A503-3E9BFE8B9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78" y="281662"/>
            <a:ext cx="7500408" cy="79651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9" name="Espace réservé de la date 3">
            <a:extLst>
              <a:ext uri="{FF2B5EF4-FFF2-40B4-BE49-F238E27FC236}">
                <a16:creationId xmlns:a16="http://schemas.microsoft.com/office/drawing/2014/main" id="{85A51D8B-9C10-EAA4-521C-B1A21E7226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4228" y="6384208"/>
            <a:ext cx="1154373" cy="277720"/>
          </a:xfrm>
          <a:prstGeom prst="rect">
            <a:avLst/>
          </a:prstGeom>
        </p:spPr>
        <p:txBody>
          <a:bodyPr/>
          <a:lstStyle>
            <a:lvl1pPr algn="ctr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fr-FR"/>
          </a:p>
        </p:txBody>
      </p:sp>
      <p:pic>
        <p:nvPicPr>
          <p:cNvPr id="20" name="Image 19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ADC25C32-19E1-5D4D-1E9C-EEE40477182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28299" y="5927502"/>
            <a:ext cx="817612" cy="85167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A423439-71A6-50F5-E69F-10308492C35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38504" y="6279117"/>
            <a:ext cx="509588" cy="500063"/>
          </a:xfrm>
          <a:prstGeom prst="rect">
            <a:avLst/>
          </a:prstGeom>
        </p:spPr>
      </p:pic>
      <p:sp>
        <p:nvSpPr>
          <p:cNvPr id="23" name="Espace réservé du numéro de diapositive 5">
            <a:extLst>
              <a:ext uri="{FF2B5EF4-FFF2-40B4-BE49-F238E27FC236}">
                <a16:creationId xmlns:a16="http://schemas.microsoft.com/office/drawing/2014/main" id="{049D8C6F-51B5-DBC8-A825-7E07CABBA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6470" y="6391562"/>
            <a:ext cx="401276" cy="277718"/>
          </a:xfrm>
          <a:prstGeom prst="rect">
            <a:avLst/>
          </a:prstGeom>
        </p:spPr>
        <p:txBody>
          <a:bodyPr/>
          <a:lstStyle>
            <a:lvl1pPr algn="ctr">
              <a:defRPr sz="1001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4ABF5D27-0B1C-4E41-A45F-C301EC922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4730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13">
            <a:extLst>
              <a:ext uri="{FF2B5EF4-FFF2-40B4-BE49-F238E27FC236}">
                <a16:creationId xmlns:a16="http://schemas.microsoft.com/office/drawing/2014/main" id="{377A015B-0BC6-0904-2083-E66DC7D3FB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3979" y="1205308"/>
            <a:ext cx="3708552" cy="4852861"/>
          </a:xfrm>
          <a:prstGeom prst="roundRect">
            <a:avLst>
              <a:gd name="adj" fmla="val 2894"/>
            </a:avLst>
          </a:prstGeom>
        </p:spPr>
        <p:txBody>
          <a:bodyPr lIns="180000" tIns="180000" rIns="180000" bIns="180000"/>
          <a:lstStyle>
            <a:lvl1pPr marL="0" indent="0">
              <a:buNone/>
              <a:defRPr sz="1001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Cliquer pour insérer une image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D50A9E5-4096-B6EB-6036-CAAE59E2B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507724" y="246951"/>
            <a:ext cx="1525525" cy="1151721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C343084A-4C37-99A5-3E17-C2DE15C1E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349" y="6377177"/>
            <a:ext cx="6066882" cy="277720"/>
          </a:xfrm>
          <a:prstGeom prst="rect">
            <a:avLst/>
          </a:prstGeom>
        </p:spPr>
        <p:txBody>
          <a:bodyPr/>
          <a:lstStyle>
            <a:lvl1pPr algn="l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Webinaire - La cybersécurité dans le médico-social : quelles premières actions mettre en place ?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4910B57-A644-B272-DD7A-17EBC9D1BDFF}"/>
              </a:ext>
            </a:extLst>
          </p:cNvPr>
          <p:cNvGrpSpPr/>
          <p:nvPr userDrawn="1"/>
        </p:nvGrpSpPr>
        <p:grpSpPr>
          <a:xfrm>
            <a:off x="1368404" y="6366111"/>
            <a:ext cx="1103408" cy="299996"/>
            <a:chOff x="6749977" y="5831464"/>
            <a:chExt cx="1785623" cy="485477"/>
          </a:xfrm>
        </p:grpSpPr>
        <p:pic>
          <p:nvPicPr>
            <p:cNvPr id="6" name="Image 5" descr="Une image contenant Police, Graphique, texte, graphisme&#10;&#10;Description générée automatiquement">
              <a:extLst>
                <a:ext uri="{FF2B5EF4-FFF2-40B4-BE49-F238E27FC236}">
                  <a16:creationId xmlns:a16="http://schemas.microsoft.com/office/drawing/2014/main" id="{C63541A5-7DE4-C1DD-1FE3-88254F74D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5600" y="5850000"/>
              <a:ext cx="810000" cy="466941"/>
            </a:xfrm>
            <a:prstGeom prst="rect">
              <a:avLst/>
            </a:prstGeom>
          </p:spPr>
        </p:pic>
        <p:pic>
          <p:nvPicPr>
            <p:cNvPr id="9" name="Image 8" descr="Une image contenant capture d’écran, Graphique, graphisme, silhouette&#10;&#10;Description générée automatiquement">
              <a:extLst>
                <a:ext uri="{FF2B5EF4-FFF2-40B4-BE49-F238E27FC236}">
                  <a16:creationId xmlns:a16="http://schemas.microsoft.com/office/drawing/2014/main" id="{E033AC98-7788-B38B-16D0-89CB3B393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836" y="5831464"/>
              <a:ext cx="536400" cy="467340"/>
            </a:xfrm>
            <a:prstGeom prst="rect">
              <a:avLst/>
            </a:prstGeom>
          </p:spPr>
        </p:pic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F4128C2C-0CAF-CE75-7E4D-0BC183513E6F}"/>
                </a:ext>
              </a:extLst>
            </p:cNvPr>
            <p:cNvCxnSpPr/>
            <p:nvPr/>
          </p:nvCxnSpPr>
          <p:spPr>
            <a:xfrm>
              <a:off x="6749977" y="5850000"/>
              <a:ext cx="0" cy="460801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 10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1EC22D27-D8A6-86C7-9C76-348177CF42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3311" y="6377181"/>
            <a:ext cx="1009900" cy="284747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EC80FEE-8F2B-6727-1A47-4380A78EAD9D}"/>
              </a:ext>
            </a:extLst>
          </p:cNvPr>
          <p:cNvCxnSpPr/>
          <p:nvPr userDrawn="1"/>
        </p:nvCxnSpPr>
        <p:spPr>
          <a:xfrm>
            <a:off x="2567760" y="6377571"/>
            <a:ext cx="0" cy="284748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5">
            <a:extLst>
              <a:ext uri="{FF2B5EF4-FFF2-40B4-BE49-F238E27FC236}">
                <a16:creationId xmlns:a16="http://schemas.microsoft.com/office/drawing/2014/main" id="{B945F92C-65E6-8A2E-FFF5-B66E75C7B00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493849" y="1205309"/>
            <a:ext cx="6403897" cy="4852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>
              <a:defRPr sz="1800" b="1">
                <a:solidFill>
                  <a:schemeClr val="bg2"/>
                </a:solidFill>
              </a:defRPr>
            </a:lvl2pPr>
            <a:lvl3pPr>
              <a:defRPr sz="1600" b="1">
                <a:solidFill>
                  <a:schemeClr val="tx2"/>
                </a:solidFill>
              </a:defRPr>
            </a:lvl3pPr>
            <a:lvl4pPr marL="1600221" indent="-228604">
              <a:buFont typeface="Courier New" panose="02070309020205020404" pitchFamily="49" charset="0"/>
              <a:buChar char="o"/>
              <a:defRPr sz="1400" b="1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99AFDA59-9F8A-87A6-84DF-F1B839F93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78" y="281662"/>
            <a:ext cx="9582470" cy="79651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2" name="Espace réservé de la date 3">
            <a:extLst>
              <a:ext uri="{FF2B5EF4-FFF2-40B4-BE49-F238E27FC236}">
                <a16:creationId xmlns:a16="http://schemas.microsoft.com/office/drawing/2014/main" id="{776D5AC0-B907-154B-FC1D-4CBDD68AB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4228" y="6384208"/>
            <a:ext cx="1154373" cy="277720"/>
          </a:xfrm>
          <a:prstGeom prst="rect">
            <a:avLst/>
          </a:prstGeom>
        </p:spPr>
        <p:txBody>
          <a:bodyPr/>
          <a:lstStyle>
            <a:lvl1pPr algn="ctr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fr-FR"/>
          </a:p>
        </p:txBody>
      </p:sp>
      <p:pic>
        <p:nvPicPr>
          <p:cNvPr id="23" name="Image 2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8A0772C9-E55B-2191-8ADF-B8DDD9B63D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28299" y="5927502"/>
            <a:ext cx="817612" cy="85167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DA6A9E-BBB3-5818-A808-B340D810FC1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38504" y="6279117"/>
            <a:ext cx="509588" cy="500063"/>
          </a:xfrm>
          <a:prstGeom prst="rect">
            <a:avLst/>
          </a:prstGeom>
        </p:spPr>
      </p:pic>
      <p:sp>
        <p:nvSpPr>
          <p:cNvPr id="25" name="Espace réservé du numéro de diapositive 5">
            <a:extLst>
              <a:ext uri="{FF2B5EF4-FFF2-40B4-BE49-F238E27FC236}">
                <a16:creationId xmlns:a16="http://schemas.microsoft.com/office/drawing/2014/main" id="{F7508FC7-3857-C90D-09A3-D5BFD4845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6470" y="6391562"/>
            <a:ext cx="401276" cy="277718"/>
          </a:xfrm>
          <a:prstGeom prst="rect">
            <a:avLst/>
          </a:prstGeom>
        </p:spPr>
        <p:txBody>
          <a:bodyPr/>
          <a:lstStyle>
            <a:lvl1pPr algn="ctr">
              <a:defRPr sz="1001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4ABF5D27-0B1C-4E41-A45F-C301EC922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3632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21" descr="Une image contenant personne, intérieur, homme, table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4277" y="-18596"/>
            <a:ext cx="12253577" cy="689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350" y="252952"/>
            <a:ext cx="876497" cy="77578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21"/>
          <p:cNvSpPr txBox="1">
            <a:spLocks noGrp="1"/>
          </p:cNvSpPr>
          <p:nvPr>
            <p:ph type="body" idx="1"/>
          </p:nvPr>
        </p:nvSpPr>
        <p:spPr>
          <a:xfrm>
            <a:off x="2832101" y="1316567"/>
            <a:ext cx="3647943" cy="2495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 cap="none"/>
            </a:lvl1pPr>
            <a:lvl2pPr marL="1219170" lvl="1" indent="-304792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200"/>
              <a:buNone/>
              <a:defRPr sz="4267"/>
            </a:lvl2pPr>
            <a:lvl3pPr marL="1828754" lvl="2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1800"/>
              <a:buChar char="&lt;"/>
              <a:defRPr/>
            </a:lvl3pPr>
            <a:lvl4pPr marL="2438339" lvl="3" indent="-502906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2340"/>
              <a:buChar char="•"/>
              <a:defRPr/>
            </a:lvl4pPr>
            <a:lvl5pPr marL="3047924" lvl="4" indent="-47242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75757"/>
              </a:buClr>
              <a:buSzPts val="198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body" idx="2"/>
          </p:nvPr>
        </p:nvSpPr>
        <p:spPr>
          <a:xfrm>
            <a:off x="6672065" y="1316567"/>
            <a:ext cx="4610100" cy="2495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b="0"/>
            </a:lvl1pPr>
            <a:lvl2pPr marL="1219170" lvl="1" indent="-457189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►"/>
              <a:defRPr/>
            </a:lvl2pPr>
            <a:lvl3pPr marL="1828754" lvl="2" indent="-457189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1800"/>
              <a:buChar char="&lt;"/>
              <a:defRPr/>
            </a:lvl3pPr>
            <a:lvl4pPr marL="2438339" lvl="3" indent="-502906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2340"/>
              <a:buChar char="•"/>
              <a:defRPr/>
            </a:lvl4pPr>
            <a:lvl5pPr marL="3047924" lvl="4" indent="-47242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75757"/>
              </a:buClr>
              <a:buSzPts val="1980"/>
              <a:buChar char="•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9" name="Google Shape;79;p21" descr="Une image contenant personne, intérieur, homme, table&#10;&#10;Description générée automatiquem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4277" y="-18596"/>
            <a:ext cx="12253577" cy="689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350" y="252952"/>
            <a:ext cx="876497" cy="775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9407999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page de transi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B12D3677-2164-A03C-B0CD-CC0358B6B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349" y="6377177"/>
            <a:ext cx="6066882" cy="277720"/>
          </a:xfrm>
          <a:prstGeom prst="rect">
            <a:avLst/>
          </a:prstGeom>
        </p:spPr>
        <p:txBody>
          <a:bodyPr/>
          <a:lstStyle>
            <a:lvl1pPr algn="l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Webinaire - La cybersécurité dans le médico-social : quelles premières actions mettre en place ?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28F0969-BA29-B06F-0A57-18B09580ACBF}"/>
              </a:ext>
            </a:extLst>
          </p:cNvPr>
          <p:cNvGrpSpPr/>
          <p:nvPr userDrawn="1"/>
        </p:nvGrpSpPr>
        <p:grpSpPr>
          <a:xfrm>
            <a:off x="1368404" y="6366111"/>
            <a:ext cx="1103408" cy="299996"/>
            <a:chOff x="6749977" y="5831464"/>
            <a:chExt cx="1785623" cy="485477"/>
          </a:xfrm>
        </p:grpSpPr>
        <p:pic>
          <p:nvPicPr>
            <p:cNvPr id="6" name="Image 5" descr="Une image contenant Police, Graphique, texte, graphisme&#10;&#10;Description générée automatiquement">
              <a:extLst>
                <a:ext uri="{FF2B5EF4-FFF2-40B4-BE49-F238E27FC236}">
                  <a16:creationId xmlns:a16="http://schemas.microsoft.com/office/drawing/2014/main" id="{C21D7D82-F191-CC2E-8255-C605E2327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5600" y="5850000"/>
              <a:ext cx="810000" cy="466941"/>
            </a:xfrm>
            <a:prstGeom prst="rect">
              <a:avLst/>
            </a:prstGeom>
          </p:spPr>
        </p:pic>
        <p:pic>
          <p:nvPicPr>
            <p:cNvPr id="7" name="Image 6" descr="Une image contenant capture d’écran, Graphique, graphisme, silhouette&#10;&#10;Description générée automatiquement">
              <a:extLst>
                <a:ext uri="{FF2B5EF4-FFF2-40B4-BE49-F238E27FC236}">
                  <a16:creationId xmlns:a16="http://schemas.microsoft.com/office/drawing/2014/main" id="{C72C5E14-6C1B-A92D-ABAB-8A48FE4FC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836" y="5831464"/>
              <a:ext cx="536400" cy="467340"/>
            </a:xfrm>
            <a:prstGeom prst="rect">
              <a:avLst/>
            </a:prstGeom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FB06EADC-32DD-BEEA-0CED-D8D52B773DD7}"/>
                </a:ext>
              </a:extLst>
            </p:cNvPr>
            <p:cNvCxnSpPr/>
            <p:nvPr/>
          </p:nvCxnSpPr>
          <p:spPr>
            <a:xfrm>
              <a:off x="6749977" y="5850000"/>
              <a:ext cx="0" cy="460801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Image 18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EDE572E8-A430-EF51-91B0-C57154CE5A1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3311" y="6377181"/>
            <a:ext cx="1009900" cy="284747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3D9152C9-1E25-C609-65D2-5D0A9D75E15B}"/>
              </a:ext>
            </a:extLst>
          </p:cNvPr>
          <p:cNvCxnSpPr/>
          <p:nvPr userDrawn="1"/>
        </p:nvCxnSpPr>
        <p:spPr>
          <a:xfrm>
            <a:off x="2567760" y="6377571"/>
            <a:ext cx="0" cy="284748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5">
            <a:extLst>
              <a:ext uri="{FF2B5EF4-FFF2-40B4-BE49-F238E27FC236}">
                <a16:creationId xmlns:a16="http://schemas.microsoft.com/office/drawing/2014/main" id="{99B5EBE7-81A7-E812-68D8-F2A124D64B3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23979" y="1214651"/>
            <a:ext cx="7902180" cy="4852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>
              <a:defRPr sz="1800" b="1">
                <a:solidFill>
                  <a:schemeClr val="bg2"/>
                </a:solidFill>
              </a:defRPr>
            </a:lvl2pPr>
            <a:lvl3pPr>
              <a:defRPr sz="1600" b="1">
                <a:solidFill>
                  <a:schemeClr val="tx2"/>
                </a:solidFill>
              </a:defRPr>
            </a:lvl3pPr>
            <a:lvl4pPr marL="1600221" indent="-228604">
              <a:buFont typeface="Courier New" panose="02070309020205020404" pitchFamily="49" charset="0"/>
              <a:buChar char="o"/>
              <a:defRPr sz="1400" b="1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04A0DCD-D512-96E4-EA02-3B7193690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78" y="281662"/>
            <a:ext cx="7902180" cy="79651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465082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F7880B5-DEAA-358C-2CE4-71B0B0D4B1E3}"/>
              </a:ext>
            </a:extLst>
          </p:cNvPr>
          <p:cNvSpPr/>
          <p:nvPr userDrawn="1"/>
        </p:nvSpPr>
        <p:spPr>
          <a:xfrm>
            <a:off x="8326583" y="281662"/>
            <a:ext cx="3427200" cy="5597137"/>
          </a:xfrm>
          <a:prstGeom prst="roundRect">
            <a:avLst>
              <a:gd name="adj" fmla="val 539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188800" rtlCol="0" anchor="ctr"/>
          <a:lstStyle/>
          <a:p>
            <a:pPr>
              <a:lnSpc>
                <a:spcPts val="2400"/>
              </a:lnSpc>
            </a:pPr>
            <a:endParaRPr lang="fr-FR" sz="1801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2DACC20-CBAE-ACDB-DB68-6B319F6C36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36012" y="4189841"/>
            <a:ext cx="3534142" cy="2668161"/>
          </a:xfrm>
          <a:prstGeom prst="rect">
            <a:avLst/>
          </a:prstGeom>
        </p:spPr>
      </p:pic>
      <p:sp>
        <p:nvSpPr>
          <p:cNvPr id="26" name="Espace réservé du texte 7">
            <a:extLst>
              <a:ext uri="{FF2B5EF4-FFF2-40B4-BE49-F238E27FC236}">
                <a16:creationId xmlns:a16="http://schemas.microsoft.com/office/drawing/2014/main" id="{F5CBD62C-77E8-BFBE-5DAB-7CB111FBA4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37209" y="584462"/>
            <a:ext cx="3032942" cy="354751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/>
              <a:t>Texte sur </a:t>
            </a:r>
            <a:br>
              <a:rPr lang="fr-FR"/>
            </a:br>
            <a:r>
              <a:rPr lang="fr-FR"/>
              <a:t>une ou plusieurs lignes</a:t>
            </a:r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AEFAA392-9176-9313-A664-04A6BBD3F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349" y="6377177"/>
            <a:ext cx="6066882" cy="277720"/>
          </a:xfrm>
          <a:prstGeom prst="rect">
            <a:avLst/>
          </a:prstGeom>
        </p:spPr>
        <p:txBody>
          <a:bodyPr/>
          <a:lstStyle>
            <a:lvl1pPr algn="l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Webinaire - La cybersécurité dans le médico-social : quelles premières actions mettre en place ?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D4D37D8-9F97-0A24-58A8-9B28BF302A5F}"/>
              </a:ext>
            </a:extLst>
          </p:cNvPr>
          <p:cNvGrpSpPr/>
          <p:nvPr userDrawn="1"/>
        </p:nvGrpSpPr>
        <p:grpSpPr>
          <a:xfrm>
            <a:off x="1368404" y="6366111"/>
            <a:ext cx="1103408" cy="299996"/>
            <a:chOff x="6749977" y="5831464"/>
            <a:chExt cx="1785623" cy="485477"/>
          </a:xfrm>
        </p:grpSpPr>
        <p:pic>
          <p:nvPicPr>
            <p:cNvPr id="10" name="Image 9" descr="Une image contenant Police, Graphique, texte, graphisme&#10;&#10;Description générée automatiquement">
              <a:extLst>
                <a:ext uri="{FF2B5EF4-FFF2-40B4-BE49-F238E27FC236}">
                  <a16:creationId xmlns:a16="http://schemas.microsoft.com/office/drawing/2014/main" id="{F691AD21-BA3A-344D-8887-637958C90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5600" y="5850000"/>
              <a:ext cx="810000" cy="466941"/>
            </a:xfrm>
            <a:prstGeom prst="rect">
              <a:avLst/>
            </a:prstGeom>
          </p:spPr>
        </p:pic>
        <p:pic>
          <p:nvPicPr>
            <p:cNvPr id="11" name="Image 10" descr="Une image contenant capture d’écran, Graphique, graphisme, silhouette&#10;&#10;Description générée automatiquement">
              <a:extLst>
                <a:ext uri="{FF2B5EF4-FFF2-40B4-BE49-F238E27FC236}">
                  <a16:creationId xmlns:a16="http://schemas.microsoft.com/office/drawing/2014/main" id="{6DA8B6C5-3DA1-3B5E-8F8E-6E7227B95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836" y="5831464"/>
              <a:ext cx="536400" cy="467340"/>
            </a:xfrm>
            <a:prstGeom prst="rect">
              <a:avLst/>
            </a:prstGeom>
          </p:spPr>
        </p:pic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A351BCB7-4E44-4147-158B-B333CE17B0FC}"/>
                </a:ext>
              </a:extLst>
            </p:cNvPr>
            <p:cNvCxnSpPr/>
            <p:nvPr/>
          </p:nvCxnSpPr>
          <p:spPr>
            <a:xfrm>
              <a:off x="6749977" y="5850000"/>
              <a:ext cx="0" cy="460801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Image 12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9C759C82-0261-6DA5-C389-C0E6A6DF2D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3311" y="6377181"/>
            <a:ext cx="1009900" cy="284747"/>
          </a:xfrm>
          <a:prstGeom prst="rect">
            <a:avLst/>
          </a:prstGeom>
        </p:spPr>
      </p:pic>
      <p:pic>
        <p:nvPicPr>
          <p:cNvPr id="15" name="Image 14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0261E97E-0203-1386-941F-D312E5C068B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83056" y="5950424"/>
            <a:ext cx="680701" cy="709062"/>
          </a:xfrm>
          <a:prstGeom prst="rect">
            <a:avLst/>
          </a:prstGeom>
        </p:spPr>
      </p:pic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73BB400-EA7B-D5D7-6B61-4BAA0E06A6EF}"/>
              </a:ext>
            </a:extLst>
          </p:cNvPr>
          <p:cNvCxnSpPr/>
          <p:nvPr userDrawn="1"/>
        </p:nvCxnSpPr>
        <p:spPr>
          <a:xfrm>
            <a:off x="2567760" y="6377571"/>
            <a:ext cx="0" cy="284748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contenu 5">
            <a:extLst>
              <a:ext uri="{FF2B5EF4-FFF2-40B4-BE49-F238E27FC236}">
                <a16:creationId xmlns:a16="http://schemas.microsoft.com/office/drawing/2014/main" id="{36EF2C92-064D-6708-FEE2-2249F406D9B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23978" y="1214651"/>
            <a:ext cx="7500409" cy="4852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>
              <a:defRPr sz="1800" b="1">
                <a:solidFill>
                  <a:schemeClr val="bg2"/>
                </a:solidFill>
              </a:defRPr>
            </a:lvl2pPr>
            <a:lvl3pPr>
              <a:buClr>
                <a:srgbClr val="014990"/>
              </a:buClr>
              <a:defRPr sz="1600" b="1">
                <a:solidFill>
                  <a:srgbClr val="014990"/>
                </a:solidFill>
              </a:defRPr>
            </a:lvl3pPr>
            <a:lvl4pPr marL="1600221" indent="-228604"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94C14D5-503A-3065-CE6D-018387622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78" y="281662"/>
            <a:ext cx="7512034" cy="79651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25988CA-97F6-7FD9-8B26-C12985805D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4228" y="6384208"/>
            <a:ext cx="1154373" cy="277720"/>
          </a:xfrm>
          <a:prstGeom prst="rect">
            <a:avLst/>
          </a:prstGeom>
        </p:spPr>
        <p:txBody>
          <a:bodyPr/>
          <a:lstStyle>
            <a:lvl1pPr algn="ctr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F28EE6-561E-F881-0493-FC438D8EF93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38504" y="6279117"/>
            <a:ext cx="509588" cy="500063"/>
          </a:xfrm>
          <a:prstGeom prst="rect">
            <a:avLst/>
          </a:prstGeom>
        </p:spPr>
      </p:pic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034E9229-16D7-0DA8-ECFC-196B56ADC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6470" y="6391562"/>
            <a:ext cx="401276" cy="277718"/>
          </a:xfrm>
          <a:prstGeom prst="rect">
            <a:avLst/>
          </a:prstGeom>
        </p:spPr>
        <p:txBody>
          <a:bodyPr/>
          <a:lstStyle>
            <a:lvl1pPr algn="ctr">
              <a:defRPr sz="1001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4ABF5D27-0B1C-4E41-A45F-C301EC922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741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4F504DB-F0D6-6012-A7B0-5F73D174E1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507724" y="246951"/>
            <a:ext cx="1525525" cy="1151721"/>
          </a:xfrm>
          <a:prstGeom prst="rect">
            <a:avLst/>
          </a:prstGeom>
        </p:spPr>
      </p:pic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C408A427-66D0-B83E-5567-6C00ED0918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4228" y="6384208"/>
            <a:ext cx="1154373" cy="277720"/>
          </a:xfrm>
          <a:prstGeom prst="rect">
            <a:avLst/>
          </a:prstGeom>
        </p:spPr>
        <p:txBody>
          <a:bodyPr/>
          <a:lstStyle>
            <a:lvl1pPr algn="ctr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1BAAC2AB-D3F2-35F9-5D89-AE7DA4EB5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349" y="6377177"/>
            <a:ext cx="6066882" cy="277720"/>
          </a:xfrm>
          <a:prstGeom prst="rect">
            <a:avLst/>
          </a:prstGeom>
        </p:spPr>
        <p:txBody>
          <a:bodyPr/>
          <a:lstStyle>
            <a:lvl1pPr algn="l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Webinaire - La cybersécurité dans le médico-social : quelles premières actions mettre en place ?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B4C77AFF-26B1-3B69-F647-E8409C47E503}"/>
              </a:ext>
            </a:extLst>
          </p:cNvPr>
          <p:cNvGrpSpPr/>
          <p:nvPr userDrawn="1"/>
        </p:nvGrpSpPr>
        <p:grpSpPr>
          <a:xfrm>
            <a:off x="1368404" y="6366111"/>
            <a:ext cx="1103408" cy="299996"/>
            <a:chOff x="6749977" y="5831464"/>
            <a:chExt cx="1785623" cy="485477"/>
          </a:xfrm>
        </p:grpSpPr>
        <p:pic>
          <p:nvPicPr>
            <p:cNvPr id="16" name="Image 15" descr="Une image contenant Police, Graphique, texte, graphisme&#10;&#10;Description générée automatiquement">
              <a:extLst>
                <a:ext uri="{FF2B5EF4-FFF2-40B4-BE49-F238E27FC236}">
                  <a16:creationId xmlns:a16="http://schemas.microsoft.com/office/drawing/2014/main" id="{D4CC29CE-E156-1664-3DBB-01461F96B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5600" y="5850000"/>
              <a:ext cx="810000" cy="466941"/>
            </a:xfrm>
            <a:prstGeom prst="rect">
              <a:avLst/>
            </a:prstGeom>
          </p:spPr>
        </p:pic>
        <p:pic>
          <p:nvPicPr>
            <p:cNvPr id="17" name="Image 16" descr="Une image contenant capture d’écran, Graphique, graphisme, silhouette&#10;&#10;Description générée automatiquement">
              <a:extLst>
                <a:ext uri="{FF2B5EF4-FFF2-40B4-BE49-F238E27FC236}">
                  <a16:creationId xmlns:a16="http://schemas.microsoft.com/office/drawing/2014/main" id="{176A9AEE-9E13-63F2-757D-75C54FCA3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836" y="5831464"/>
              <a:ext cx="536400" cy="467340"/>
            </a:xfrm>
            <a:prstGeom prst="rect">
              <a:avLst/>
            </a:prstGeom>
          </p:spPr>
        </p:pic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37659FDB-9563-F7F9-CB1E-85458ECFDB3F}"/>
                </a:ext>
              </a:extLst>
            </p:cNvPr>
            <p:cNvCxnSpPr/>
            <p:nvPr/>
          </p:nvCxnSpPr>
          <p:spPr>
            <a:xfrm>
              <a:off x="6749977" y="5850000"/>
              <a:ext cx="0" cy="460801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Image 18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9133950E-FC74-05A7-2E73-BA2A0F8136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3311" y="6377181"/>
            <a:ext cx="1009900" cy="284747"/>
          </a:xfrm>
          <a:prstGeom prst="rect">
            <a:avLst/>
          </a:prstGeom>
        </p:spPr>
      </p:pic>
      <p:pic>
        <p:nvPicPr>
          <p:cNvPr id="20" name="Image 19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2202DFF0-9E2C-F5E8-7B8A-A0CECDB7C10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28299" y="5927502"/>
            <a:ext cx="817612" cy="851678"/>
          </a:xfrm>
          <a:prstGeom prst="rect">
            <a:avLst/>
          </a:prstGeom>
        </p:spPr>
      </p:pic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AF162A0A-9C01-37AC-9DDB-C8FC3C6FD5AA}"/>
              </a:ext>
            </a:extLst>
          </p:cNvPr>
          <p:cNvCxnSpPr/>
          <p:nvPr userDrawn="1"/>
        </p:nvCxnSpPr>
        <p:spPr>
          <a:xfrm>
            <a:off x="2567760" y="6377571"/>
            <a:ext cx="0" cy="284748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contenu 5">
            <a:extLst>
              <a:ext uri="{FF2B5EF4-FFF2-40B4-BE49-F238E27FC236}">
                <a16:creationId xmlns:a16="http://schemas.microsoft.com/office/drawing/2014/main" id="{F7C925DE-919B-47C5-17AF-E6F5EE06E54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3980" y="1255594"/>
            <a:ext cx="10373765" cy="48461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>
              <a:defRPr sz="1800" b="1">
                <a:solidFill>
                  <a:schemeClr val="bg2"/>
                </a:solidFill>
              </a:defRPr>
            </a:lvl2pPr>
            <a:lvl3pPr>
              <a:buClr>
                <a:srgbClr val="014990"/>
              </a:buClr>
              <a:defRPr sz="1600" b="1">
                <a:solidFill>
                  <a:srgbClr val="014990"/>
                </a:solidFill>
              </a:defRPr>
            </a:lvl3pPr>
            <a:lvl4pPr marL="1600221" indent="-228604"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B972BE2-4E32-1C47-058A-FBE8FD65F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78" y="281662"/>
            <a:ext cx="9875616" cy="79651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1656C9E-176B-09D5-F258-CB7444BF0E3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38504" y="6279117"/>
            <a:ext cx="509588" cy="500063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A0AD5613-FDB0-801A-F269-2E6363ACE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6470" y="6391562"/>
            <a:ext cx="401276" cy="277718"/>
          </a:xfrm>
          <a:prstGeom prst="rect">
            <a:avLst/>
          </a:prstGeom>
        </p:spPr>
        <p:txBody>
          <a:bodyPr/>
          <a:lstStyle>
            <a:lvl1pPr algn="ctr">
              <a:defRPr sz="1001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4ABF5D27-0B1C-4E41-A45F-C301EC922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2625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symbole, logo, capture d’écran, Emblème&#10;&#10;Description générée automatiquement">
            <a:extLst>
              <a:ext uri="{FF2B5EF4-FFF2-40B4-BE49-F238E27FC236}">
                <a16:creationId xmlns:a16="http://schemas.microsoft.com/office/drawing/2014/main" id="{9812D582-542F-FDCC-600D-BE964856BD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10257" y="202386"/>
            <a:ext cx="1492705" cy="99967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DAD305A2-E364-BBF8-A7B5-6707E319A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349" y="6377177"/>
            <a:ext cx="6066882" cy="277720"/>
          </a:xfrm>
          <a:prstGeom prst="rect">
            <a:avLst/>
          </a:prstGeom>
        </p:spPr>
        <p:txBody>
          <a:bodyPr/>
          <a:lstStyle>
            <a:lvl1pPr algn="l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Webinaire - La cybersécurité dans le médico-social : quelles premières actions mettre en place ?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73F72FE0-A61F-EAFC-BD88-BF365860395B}"/>
              </a:ext>
            </a:extLst>
          </p:cNvPr>
          <p:cNvGrpSpPr/>
          <p:nvPr userDrawn="1"/>
        </p:nvGrpSpPr>
        <p:grpSpPr>
          <a:xfrm>
            <a:off x="1368404" y="6366111"/>
            <a:ext cx="1103408" cy="299996"/>
            <a:chOff x="6749977" y="5831464"/>
            <a:chExt cx="1785623" cy="485477"/>
          </a:xfrm>
        </p:grpSpPr>
        <p:pic>
          <p:nvPicPr>
            <p:cNvPr id="17" name="Image 16" descr="Une image contenant Police, Graphique, texte, graphisme&#10;&#10;Description générée automatiquement">
              <a:extLst>
                <a:ext uri="{FF2B5EF4-FFF2-40B4-BE49-F238E27FC236}">
                  <a16:creationId xmlns:a16="http://schemas.microsoft.com/office/drawing/2014/main" id="{B4FCBB4D-A473-44B0-3766-293C66317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5600" y="5850000"/>
              <a:ext cx="810000" cy="466941"/>
            </a:xfrm>
            <a:prstGeom prst="rect">
              <a:avLst/>
            </a:prstGeom>
          </p:spPr>
        </p:pic>
        <p:pic>
          <p:nvPicPr>
            <p:cNvPr id="18" name="Image 17" descr="Une image contenant capture d’écran, Graphique, graphisme, silhouette&#10;&#10;Description générée automatiquement">
              <a:extLst>
                <a:ext uri="{FF2B5EF4-FFF2-40B4-BE49-F238E27FC236}">
                  <a16:creationId xmlns:a16="http://schemas.microsoft.com/office/drawing/2014/main" id="{287AE27D-3FAC-248E-1E76-DFEB2B849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836" y="5831464"/>
              <a:ext cx="536400" cy="467340"/>
            </a:xfrm>
            <a:prstGeom prst="rect">
              <a:avLst/>
            </a:prstGeom>
          </p:spPr>
        </p:pic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9C0C767C-C625-1DFF-5848-CA2C02E2FD42}"/>
                </a:ext>
              </a:extLst>
            </p:cNvPr>
            <p:cNvCxnSpPr/>
            <p:nvPr/>
          </p:nvCxnSpPr>
          <p:spPr>
            <a:xfrm>
              <a:off x="6749977" y="5850000"/>
              <a:ext cx="0" cy="460801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Image 19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0E85D84F-1E47-D3A6-0BCA-0DA8466EEBF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3311" y="6377181"/>
            <a:ext cx="1009900" cy="284747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1BAE2EF-A023-F80F-3C69-76133231CCB7}"/>
              </a:ext>
            </a:extLst>
          </p:cNvPr>
          <p:cNvCxnSpPr/>
          <p:nvPr userDrawn="1"/>
        </p:nvCxnSpPr>
        <p:spPr>
          <a:xfrm>
            <a:off x="2567760" y="6377571"/>
            <a:ext cx="0" cy="284748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re 1">
            <a:extLst>
              <a:ext uri="{FF2B5EF4-FFF2-40B4-BE49-F238E27FC236}">
                <a16:creationId xmlns:a16="http://schemas.microsoft.com/office/drawing/2014/main" id="{46E30FCA-0865-F1A5-0A08-5E20CA36D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78" y="281662"/>
            <a:ext cx="9875616" cy="79651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E91D6C35-A2A6-C920-A180-0425903BC27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3980" y="1255594"/>
            <a:ext cx="10373764" cy="48461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>
              <a:defRPr sz="1800" b="1">
                <a:solidFill>
                  <a:schemeClr val="bg2"/>
                </a:solidFill>
              </a:defRPr>
            </a:lvl2pPr>
            <a:lvl3pPr>
              <a:buClr>
                <a:srgbClr val="014990"/>
              </a:buClr>
              <a:defRPr sz="1600" b="1">
                <a:solidFill>
                  <a:srgbClr val="014990"/>
                </a:solidFill>
              </a:defRPr>
            </a:lvl3pPr>
            <a:lvl4pPr marL="1600221" indent="-228604"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EC0F571E-276A-D714-6FDB-BD574031A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4228" y="6384208"/>
            <a:ext cx="1154373" cy="277720"/>
          </a:xfrm>
          <a:prstGeom prst="rect">
            <a:avLst/>
          </a:prstGeom>
        </p:spPr>
        <p:txBody>
          <a:bodyPr/>
          <a:lstStyle>
            <a:lvl1pPr algn="ctr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fr-FR"/>
          </a:p>
        </p:txBody>
      </p:sp>
      <p:pic>
        <p:nvPicPr>
          <p:cNvPr id="8" name="Image 7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19986ECC-C049-DC86-C61A-139FF9844F3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28299" y="5927502"/>
            <a:ext cx="817612" cy="8516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C21D238-3520-91EF-C5D1-8B065998728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38504" y="6279117"/>
            <a:ext cx="509588" cy="500063"/>
          </a:xfrm>
          <a:prstGeom prst="rect">
            <a:avLst/>
          </a:prstGeom>
        </p:spPr>
      </p:pic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D5EF8719-2FB5-0413-7FCD-78018FC66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6470" y="6391562"/>
            <a:ext cx="401276" cy="277718"/>
          </a:xfrm>
          <a:prstGeom prst="rect">
            <a:avLst/>
          </a:prstGeom>
        </p:spPr>
        <p:txBody>
          <a:bodyPr/>
          <a:lstStyle>
            <a:lvl1pPr algn="ctr">
              <a:defRPr sz="1001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4ABF5D27-0B1C-4E41-A45F-C301EC922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2798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pture d’écran, symbole, dessin humoristique, rouge&#10;&#10;Description générée automatiquement">
            <a:extLst>
              <a:ext uri="{FF2B5EF4-FFF2-40B4-BE49-F238E27FC236}">
                <a16:creationId xmlns:a16="http://schemas.microsoft.com/office/drawing/2014/main" id="{AD132965-608A-A1A4-2811-AF7BC73B5E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92207" y="194554"/>
            <a:ext cx="1528807" cy="999669"/>
          </a:xfrm>
          <a:prstGeom prst="rect">
            <a:avLst/>
          </a:prstGeom>
        </p:spPr>
      </p:pic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51C44864-F815-5A96-AF72-F97086E31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349" y="6377177"/>
            <a:ext cx="6066882" cy="277720"/>
          </a:xfrm>
          <a:prstGeom prst="rect">
            <a:avLst/>
          </a:prstGeom>
        </p:spPr>
        <p:txBody>
          <a:bodyPr/>
          <a:lstStyle>
            <a:lvl1pPr algn="l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Webinaire - La cybersécurité dans le médico-social : quelles premières actions mettre en place ?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3000B77-7E42-C105-F4B6-4BB862B008F0}"/>
              </a:ext>
            </a:extLst>
          </p:cNvPr>
          <p:cNvGrpSpPr/>
          <p:nvPr userDrawn="1"/>
        </p:nvGrpSpPr>
        <p:grpSpPr>
          <a:xfrm>
            <a:off x="1368404" y="6366111"/>
            <a:ext cx="1103408" cy="299996"/>
            <a:chOff x="6749977" y="5831464"/>
            <a:chExt cx="1785623" cy="485477"/>
          </a:xfrm>
        </p:grpSpPr>
        <p:pic>
          <p:nvPicPr>
            <p:cNvPr id="17" name="Image 16" descr="Une image contenant Police, Graphique, texte, graphisme&#10;&#10;Description générée automatiquement">
              <a:extLst>
                <a:ext uri="{FF2B5EF4-FFF2-40B4-BE49-F238E27FC236}">
                  <a16:creationId xmlns:a16="http://schemas.microsoft.com/office/drawing/2014/main" id="{BFBF5461-E37F-8811-980D-24E074716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5600" y="5850000"/>
              <a:ext cx="810000" cy="466941"/>
            </a:xfrm>
            <a:prstGeom prst="rect">
              <a:avLst/>
            </a:prstGeom>
          </p:spPr>
        </p:pic>
        <p:pic>
          <p:nvPicPr>
            <p:cNvPr id="18" name="Image 17" descr="Une image contenant capture d’écran, Graphique, graphisme, silhouette&#10;&#10;Description générée automatiquement">
              <a:extLst>
                <a:ext uri="{FF2B5EF4-FFF2-40B4-BE49-F238E27FC236}">
                  <a16:creationId xmlns:a16="http://schemas.microsoft.com/office/drawing/2014/main" id="{6CA0AD31-47B0-06C5-3A4E-B7142E31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836" y="5831464"/>
              <a:ext cx="536400" cy="467340"/>
            </a:xfrm>
            <a:prstGeom prst="rect">
              <a:avLst/>
            </a:prstGeom>
          </p:spPr>
        </p:pic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A4D425CC-E55C-42C4-FCAB-574259A94B21}"/>
                </a:ext>
              </a:extLst>
            </p:cNvPr>
            <p:cNvCxnSpPr/>
            <p:nvPr/>
          </p:nvCxnSpPr>
          <p:spPr>
            <a:xfrm>
              <a:off x="6749977" y="5850000"/>
              <a:ext cx="0" cy="460801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Image 19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439BDD09-BE1E-9D12-5584-5811BA29C6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3311" y="6377181"/>
            <a:ext cx="1009900" cy="284747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E7C55F32-E68D-7476-73F2-D6DC32A6426D}"/>
              </a:ext>
            </a:extLst>
          </p:cNvPr>
          <p:cNvCxnSpPr/>
          <p:nvPr userDrawn="1"/>
        </p:nvCxnSpPr>
        <p:spPr>
          <a:xfrm>
            <a:off x="2567760" y="6377571"/>
            <a:ext cx="0" cy="284748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66A5A5EB-1AB2-2ABD-99C2-B29D630B7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78" y="281662"/>
            <a:ext cx="9875616" cy="79651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AF97581-1EF1-B78D-C47B-0F9EDC081F7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3980" y="1255594"/>
            <a:ext cx="10373766" cy="48461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>
              <a:defRPr sz="1800" b="1">
                <a:solidFill>
                  <a:schemeClr val="bg2"/>
                </a:solidFill>
              </a:defRPr>
            </a:lvl2pPr>
            <a:lvl3pPr>
              <a:buClr>
                <a:srgbClr val="014990"/>
              </a:buClr>
              <a:defRPr sz="1600" b="1">
                <a:solidFill>
                  <a:srgbClr val="014990"/>
                </a:solidFill>
              </a:defRPr>
            </a:lvl3pPr>
            <a:lvl4pPr marL="1600221" indent="-228604"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EA93D7-944D-C34D-43B6-4271EDD9F7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4228" y="6384208"/>
            <a:ext cx="1154373" cy="277720"/>
          </a:xfrm>
          <a:prstGeom prst="rect">
            <a:avLst/>
          </a:prstGeom>
        </p:spPr>
        <p:txBody>
          <a:bodyPr/>
          <a:lstStyle>
            <a:lvl1pPr algn="ctr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fr-FR"/>
          </a:p>
        </p:txBody>
      </p:sp>
      <p:pic>
        <p:nvPicPr>
          <p:cNvPr id="8" name="Image 7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CE80C01-3CD8-BBB0-6CB1-2314F3754E4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28299" y="5927502"/>
            <a:ext cx="817612" cy="8516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4153DF1-18DA-C5D1-9FD5-F1E693F5518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38504" y="6279117"/>
            <a:ext cx="509588" cy="500063"/>
          </a:xfrm>
          <a:prstGeom prst="rect">
            <a:avLst/>
          </a:prstGeom>
        </p:spPr>
      </p:pic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EAE06F41-2AE9-D4DE-BCE4-68840A3F9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6470" y="6391562"/>
            <a:ext cx="401276" cy="277718"/>
          </a:xfrm>
          <a:prstGeom prst="rect">
            <a:avLst/>
          </a:prstGeom>
        </p:spPr>
        <p:txBody>
          <a:bodyPr/>
          <a:lstStyle>
            <a:lvl1pPr algn="ctr">
              <a:defRPr sz="1001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4ABF5D27-0B1C-4E41-A45F-C301EC922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8183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symbole, logo, dessin humoristique, Emblème&#10;&#10;Description générée automatiquement">
            <a:extLst>
              <a:ext uri="{FF2B5EF4-FFF2-40B4-BE49-F238E27FC236}">
                <a16:creationId xmlns:a16="http://schemas.microsoft.com/office/drawing/2014/main" id="{62F806CC-C57E-3FFA-A069-D44D461F51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3701" y="220192"/>
            <a:ext cx="1539080" cy="983391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A85BD854-2A87-613D-E68C-C89B20DF3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349" y="6377177"/>
            <a:ext cx="6066882" cy="277720"/>
          </a:xfrm>
          <a:prstGeom prst="rect">
            <a:avLst/>
          </a:prstGeom>
        </p:spPr>
        <p:txBody>
          <a:bodyPr/>
          <a:lstStyle>
            <a:lvl1pPr algn="l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Webinaire - La cybersécurité dans le médico-social : quelles premières actions mettre en place ?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3711BF6-E23C-A972-F9DE-C06902D42F5A}"/>
              </a:ext>
            </a:extLst>
          </p:cNvPr>
          <p:cNvGrpSpPr/>
          <p:nvPr userDrawn="1"/>
        </p:nvGrpSpPr>
        <p:grpSpPr>
          <a:xfrm>
            <a:off x="1368404" y="6366111"/>
            <a:ext cx="1103408" cy="299996"/>
            <a:chOff x="6749977" y="5831464"/>
            <a:chExt cx="1785623" cy="485477"/>
          </a:xfrm>
        </p:grpSpPr>
        <p:pic>
          <p:nvPicPr>
            <p:cNvPr id="17" name="Image 16" descr="Une image contenant Police, Graphique, texte, graphisme&#10;&#10;Description générée automatiquement">
              <a:extLst>
                <a:ext uri="{FF2B5EF4-FFF2-40B4-BE49-F238E27FC236}">
                  <a16:creationId xmlns:a16="http://schemas.microsoft.com/office/drawing/2014/main" id="{5A04BA34-1611-7C9A-EC31-1AE3DF344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5600" y="5850000"/>
              <a:ext cx="810000" cy="466941"/>
            </a:xfrm>
            <a:prstGeom prst="rect">
              <a:avLst/>
            </a:prstGeom>
          </p:spPr>
        </p:pic>
        <p:pic>
          <p:nvPicPr>
            <p:cNvPr id="18" name="Image 17" descr="Une image contenant capture d’écran, Graphique, graphisme, silhouette&#10;&#10;Description générée automatiquement">
              <a:extLst>
                <a:ext uri="{FF2B5EF4-FFF2-40B4-BE49-F238E27FC236}">
                  <a16:creationId xmlns:a16="http://schemas.microsoft.com/office/drawing/2014/main" id="{08896F72-60AC-0B3F-83DF-33083C424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836" y="5831464"/>
              <a:ext cx="536400" cy="467340"/>
            </a:xfrm>
            <a:prstGeom prst="rect">
              <a:avLst/>
            </a:prstGeom>
          </p:spPr>
        </p:pic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5223F6FF-A4DA-3E2F-5FBD-906876734912}"/>
                </a:ext>
              </a:extLst>
            </p:cNvPr>
            <p:cNvCxnSpPr/>
            <p:nvPr/>
          </p:nvCxnSpPr>
          <p:spPr>
            <a:xfrm>
              <a:off x="6749977" y="5850000"/>
              <a:ext cx="0" cy="460801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Image 19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32F93EE4-517C-2CD4-EF6F-BE679AFB33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3311" y="6377181"/>
            <a:ext cx="1009900" cy="284747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A3D5750-9DA5-FBBD-D77C-AE2F66F94F03}"/>
              </a:ext>
            </a:extLst>
          </p:cNvPr>
          <p:cNvCxnSpPr/>
          <p:nvPr userDrawn="1"/>
        </p:nvCxnSpPr>
        <p:spPr>
          <a:xfrm>
            <a:off x="2567760" y="6377571"/>
            <a:ext cx="0" cy="284748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6C5B5872-42FD-7D6C-5272-F0AE19FFA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78" y="281662"/>
            <a:ext cx="9875616" cy="79651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5F0CB13-0326-541A-36DF-994FB6E6C8A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3980" y="1255594"/>
            <a:ext cx="10373765" cy="48461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>
              <a:defRPr sz="1800" b="1">
                <a:solidFill>
                  <a:schemeClr val="bg2"/>
                </a:solidFill>
              </a:defRPr>
            </a:lvl2pPr>
            <a:lvl3pPr>
              <a:buClr>
                <a:srgbClr val="014990"/>
              </a:buClr>
              <a:defRPr sz="1600" b="1">
                <a:solidFill>
                  <a:srgbClr val="014990"/>
                </a:solidFill>
              </a:defRPr>
            </a:lvl3pPr>
            <a:lvl4pPr marL="1600221" indent="-228604">
              <a:buClr>
                <a:schemeClr val="tx2"/>
              </a:buClr>
              <a:buFont typeface="Arial" panose="020B0604020202020204" pitchFamily="34" charset="0"/>
              <a:buChar char="•"/>
              <a:defRPr sz="1400" b="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DC9412-87DA-003F-1352-83103AA7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4228" y="6384208"/>
            <a:ext cx="1154373" cy="277720"/>
          </a:xfrm>
          <a:prstGeom prst="rect">
            <a:avLst/>
          </a:prstGeom>
        </p:spPr>
        <p:txBody>
          <a:bodyPr/>
          <a:lstStyle>
            <a:lvl1pPr algn="ctr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fr-FR"/>
          </a:p>
        </p:txBody>
      </p:sp>
      <p:pic>
        <p:nvPicPr>
          <p:cNvPr id="9" name="Image 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F6A54A05-3C36-584E-EB63-FCB5297D844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28299" y="5927502"/>
            <a:ext cx="817612" cy="8516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0298349-0AD4-C7FD-C3AF-09EC53DC338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38504" y="6279117"/>
            <a:ext cx="509588" cy="500063"/>
          </a:xfrm>
          <a:prstGeom prst="rect">
            <a:avLst/>
          </a:prstGeom>
        </p:spPr>
      </p:pic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CB204E21-9D64-8914-8631-43E3479B1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6470" y="6391562"/>
            <a:ext cx="401276" cy="277718"/>
          </a:xfrm>
          <a:prstGeom prst="rect">
            <a:avLst/>
          </a:prstGeom>
        </p:spPr>
        <p:txBody>
          <a:bodyPr/>
          <a:lstStyle>
            <a:lvl1pPr algn="ctr">
              <a:defRPr sz="1001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4ABF5D27-0B1C-4E41-A45F-C301EC922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7124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211623D-B3A4-D86E-B289-B3311F02D010}"/>
              </a:ext>
            </a:extLst>
          </p:cNvPr>
          <p:cNvSpPr/>
          <p:nvPr userDrawn="1"/>
        </p:nvSpPr>
        <p:spPr>
          <a:xfrm>
            <a:off x="459108" y="458392"/>
            <a:ext cx="3788151" cy="5420407"/>
          </a:xfrm>
          <a:prstGeom prst="roundRect">
            <a:avLst>
              <a:gd name="adj" fmla="val 539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188800" rtlCol="0" anchor="ctr"/>
          <a:lstStyle/>
          <a:p>
            <a:pPr>
              <a:lnSpc>
                <a:spcPts val="2400"/>
              </a:lnSpc>
            </a:pPr>
            <a:endParaRPr lang="fr-FR" sz="1801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Espace réservé du texte 7">
            <a:extLst>
              <a:ext uri="{FF2B5EF4-FFF2-40B4-BE49-F238E27FC236}">
                <a16:creationId xmlns:a16="http://schemas.microsoft.com/office/drawing/2014/main" id="{EF7C1110-8CD5-7FC5-2F5C-B546C70180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6238" y="1729318"/>
            <a:ext cx="3352370" cy="3896955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/>
              <a:t>Texte sur </a:t>
            </a:r>
            <a:br>
              <a:rPr lang="fr-FR"/>
            </a:br>
            <a:r>
              <a:rPr lang="fr-FR"/>
              <a:t>une ou plusieurs lignes</a:t>
            </a:r>
          </a:p>
        </p:txBody>
      </p:sp>
      <p:pic>
        <p:nvPicPr>
          <p:cNvPr id="27" name="Image 26" descr="Une image contenant symbole, Emblème, logo, Marque&#10;&#10;Description générée automatiquement">
            <a:extLst>
              <a:ext uri="{FF2B5EF4-FFF2-40B4-BE49-F238E27FC236}">
                <a16:creationId xmlns:a16="http://schemas.microsoft.com/office/drawing/2014/main" id="{F40A3AC7-1679-47F9-0AEC-4A961EB121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98881" y="120198"/>
            <a:ext cx="1609120" cy="1609120"/>
          </a:xfrm>
          <a:prstGeom prst="rect">
            <a:avLst/>
          </a:prstGeom>
        </p:spPr>
      </p:pic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455A5349-E692-8545-3B3C-EAAE2E5E2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349" y="6377177"/>
            <a:ext cx="6066882" cy="277720"/>
          </a:xfrm>
          <a:prstGeom prst="rect">
            <a:avLst/>
          </a:prstGeom>
        </p:spPr>
        <p:txBody>
          <a:bodyPr/>
          <a:lstStyle>
            <a:lvl1pPr algn="l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Webinaire - La cybersécurité dans le médico-social : quelles premières actions mettre en place ?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73402AC-0349-62AD-4B34-27E07424D0D9}"/>
              </a:ext>
            </a:extLst>
          </p:cNvPr>
          <p:cNvGrpSpPr/>
          <p:nvPr userDrawn="1"/>
        </p:nvGrpSpPr>
        <p:grpSpPr>
          <a:xfrm>
            <a:off x="1368404" y="6366111"/>
            <a:ext cx="1103408" cy="299996"/>
            <a:chOff x="6749977" y="5831464"/>
            <a:chExt cx="1785623" cy="485477"/>
          </a:xfrm>
        </p:grpSpPr>
        <p:pic>
          <p:nvPicPr>
            <p:cNvPr id="10" name="Image 9" descr="Une image contenant Police, Graphique, texte, graphisme&#10;&#10;Description générée automatiquement">
              <a:extLst>
                <a:ext uri="{FF2B5EF4-FFF2-40B4-BE49-F238E27FC236}">
                  <a16:creationId xmlns:a16="http://schemas.microsoft.com/office/drawing/2014/main" id="{CA5E1030-9D5E-A7DD-422E-81CC11828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5600" y="5850000"/>
              <a:ext cx="810000" cy="466941"/>
            </a:xfrm>
            <a:prstGeom prst="rect">
              <a:avLst/>
            </a:prstGeom>
          </p:spPr>
        </p:pic>
        <p:pic>
          <p:nvPicPr>
            <p:cNvPr id="11" name="Image 10" descr="Une image contenant capture d’écran, Graphique, graphisme, silhouette&#10;&#10;Description générée automatiquement">
              <a:extLst>
                <a:ext uri="{FF2B5EF4-FFF2-40B4-BE49-F238E27FC236}">
                  <a16:creationId xmlns:a16="http://schemas.microsoft.com/office/drawing/2014/main" id="{F6FEFEDA-DFBC-9D59-5550-08E4D1162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836" y="5831464"/>
              <a:ext cx="536400" cy="467340"/>
            </a:xfrm>
            <a:prstGeom prst="rect">
              <a:avLst/>
            </a:prstGeom>
          </p:spPr>
        </p:pic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CA5BE1C6-969C-AE66-7A35-C5ABFE6D7DC7}"/>
                </a:ext>
              </a:extLst>
            </p:cNvPr>
            <p:cNvCxnSpPr/>
            <p:nvPr/>
          </p:nvCxnSpPr>
          <p:spPr>
            <a:xfrm>
              <a:off x="6749977" y="5850000"/>
              <a:ext cx="0" cy="460801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Image 12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134D5638-8E0F-EEF6-AD5A-78540411DED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3311" y="6377181"/>
            <a:ext cx="1009900" cy="284747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32797E2-B397-F3DC-3A7D-50A5E729787F}"/>
              </a:ext>
            </a:extLst>
          </p:cNvPr>
          <p:cNvCxnSpPr/>
          <p:nvPr userDrawn="1"/>
        </p:nvCxnSpPr>
        <p:spPr>
          <a:xfrm>
            <a:off x="2567760" y="6377571"/>
            <a:ext cx="0" cy="284748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5">
            <a:extLst>
              <a:ext uri="{FF2B5EF4-FFF2-40B4-BE49-F238E27FC236}">
                <a16:creationId xmlns:a16="http://schemas.microsoft.com/office/drawing/2014/main" id="{AFBE92C3-C1F8-1B88-ADAA-E97957C226A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58838" y="1459813"/>
            <a:ext cx="6724217" cy="42857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>
              <a:defRPr sz="1800" b="1">
                <a:solidFill>
                  <a:schemeClr val="bg2"/>
                </a:solidFill>
              </a:defRPr>
            </a:lvl2pPr>
            <a:lvl3pPr>
              <a:defRPr sz="1600" b="1">
                <a:solidFill>
                  <a:srgbClr val="014990"/>
                </a:solidFill>
              </a:defRPr>
            </a:lvl3pPr>
            <a:lvl4pPr marL="1600221" indent="-228604">
              <a:buFont typeface="Courier New" panose="02070309020205020404" pitchFamily="49" charset="0"/>
              <a:buChar char="o"/>
              <a:defRPr sz="1400" b="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01D23DD8-A1BD-6B0A-0D4B-3C776D864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8838" y="458392"/>
            <a:ext cx="6724217" cy="79651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B217DFF-9FCF-82EE-5563-5BDE4A641C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4228" y="6384208"/>
            <a:ext cx="1154373" cy="277720"/>
          </a:xfrm>
          <a:prstGeom prst="rect">
            <a:avLst/>
          </a:prstGeom>
        </p:spPr>
        <p:txBody>
          <a:bodyPr/>
          <a:lstStyle>
            <a:lvl1pPr algn="ctr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fr-FR"/>
          </a:p>
        </p:txBody>
      </p:sp>
      <p:pic>
        <p:nvPicPr>
          <p:cNvPr id="17" name="Image 16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07F0D8D7-D54B-BBBB-3766-681BD7849E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28299" y="5927502"/>
            <a:ext cx="817612" cy="85167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52CFE49-FB4A-EE9E-E486-4840B57C7C8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38504" y="6279117"/>
            <a:ext cx="509588" cy="500063"/>
          </a:xfrm>
          <a:prstGeom prst="rect">
            <a:avLst/>
          </a:prstGeom>
        </p:spPr>
      </p:pic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E5E37C58-3EF7-6B92-B0B1-86D466A75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6470" y="6391562"/>
            <a:ext cx="401276" cy="277718"/>
          </a:xfrm>
          <a:prstGeom prst="rect">
            <a:avLst/>
          </a:prstGeom>
        </p:spPr>
        <p:txBody>
          <a:bodyPr/>
          <a:lstStyle>
            <a:lvl1pPr algn="ctr">
              <a:defRPr sz="1001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4ABF5D27-0B1C-4E41-A45F-C301EC92228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0BB66862-6AA9-4718-FCBE-C3FB832A04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6238" y="585578"/>
            <a:ext cx="2521968" cy="99464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/>
              <a:t>Texte sur </a:t>
            </a:r>
            <a:br>
              <a:rPr lang="fr-FR"/>
            </a:br>
            <a:r>
              <a:rPr lang="fr-FR"/>
              <a:t>une ou plusieurs lignes</a:t>
            </a:r>
          </a:p>
        </p:txBody>
      </p:sp>
    </p:spTree>
    <p:extLst>
      <p:ext uri="{BB962C8B-B14F-4D97-AF65-F5344CB8AC3E}">
        <p14:creationId xmlns:p14="http://schemas.microsoft.com/office/powerpoint/2010/main" val="4630827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de texte + visuel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2BCF6531-EAC8-5C83-A88C-31D4811525D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6319" y="1327105"/>
            <a:ext cx="1340258" cy="1009313"/>
          </a:xfrm>
          <a:prstGeom prst="roundRect">
            <a:avLst>
              <a:gd name="adj" fmla="val 5494"/>
            </a:avLst>
          </a:prstGeom>
          <a:ln>
            <a:noFill/>
          </a:ln>
        </p:spPr>
        <p:txBody>
          <a:bodyPr lIns="180000" tIns="180000" rIns="180000" bIns="180000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Cliquer pour insérer une image</a:t>
            </a:r>
          </a:p>
        </p:txBody>
      </p:sp>
      <p:sp>
        <p:nvSpPr>
          <p:cNvPr id="24" name="Espace réservé du texte 7">
            <a:extLst>
              <a:ext uri="{FF2B5EF4-FFF2-40B4-BE49-F238E27FC236}">
                <a16:creationId xmlns:a16="http://schemas.microsoft.com/office/drawing/2014/main" id="{1C02E39E-0D72-D853-ED8D-EDE45B25AC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83380" y="1346328"/>
            <a:ext cx="5870033" cy="1009313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/>
              <a:t>Texte sur </a:t>
            </a:r>
            <a:br>
              <a:rPr lang="fr-FR"/>
            </a:br>
            <a:r>
              <a:rPr lang="fr-FR"/>
              <a:t>une ou plusieurs ligne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2C739A6-0FAA-4930-2642-2CC53A028153}"/>
              </a:ext>
            </a:extLst>
          </p:cNvPr>
          <p:cNvSpPr/>
          <p:nvPr userDrawn="1"/>
        </p:nvSpPr>
        <p:spPr>
          <a:xfrm>
            <a:off x="8336372" y="281662"/>
            <a:ext cx="3511302" cy="5551513"/>
          </a:xfrm>
          <a:prstGeom prst="roundRect">
            <a:avLst>
              <a:gd name="adj" fmla="val 539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188800" rtlCol="0" anchor="ctr"/>
          <a:lstStyle/>
          <a:p>
            <a:pPr>
              <a:lnSpc>
                <a:spcPts val="2400"/>
              </a:lnSpc>
            </a:pPr>
            <a:endParaRPr lang="fr-FR" sz="1801" b="1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ce réservé du texte 7">
            <a:extLst>
              <a:ext uri="{FF2B5EF4-FFF2-40B4-BE49-F238E27FC236}">
                <a16:creationId xmlns:a16="http://schemas.microsoft.com/office/drawing/2014/main" id="{3A30139A-2C07-A65B-82C8-8C801885D51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43176" y="1473958"/>
            <a:ext cx="3107369" cy="4100494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/>
              <a:t>Texte sur </a:t>
            </a:r>
            <a:br>
              <a:rPr lang="fr-FR"/>
            </a:br>
            <a:r>
              <a:rPr lang="fr-FR"/>
              <a:t>une ou plusieurs lignes</a:t>
            </a:r>
          </a:p>
        </p:txBody>
      </p:sp>
      <p:sp>
        <p:nvSpPr>
          <p:cNvPr id="34" name="Espace réservé pour une image  14">
            <a:extLst>
              <a:ext uri="{FF2B5EF4-FFF2-40B4-BE49-F238E27FC236}">
                <a16:creationId xmlns:a16="http://schemas.microsoft.com/office/drawing/2014/main" id="{D17EC381-8727-57EE-5B81-6DFCAC98CC0C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36319" y="2705408"/>
            <a:ext cx="1340258" cy="1009313"/>
          </a:xfrm>
          <a:prstGeom prst="roundRect">
            <a:avLst>
              <a:gd name="adj" fmla="val 5494"/>
            </a:avLst>
          </a:prstGeom>
          <a:ln>
            <a:noFill/>
          </a:ln>
        </p:spPr>
        <p:txBody>
          <a:bodyPr lIns="180000" tIns="180000" rIns="180000" bIns="180000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Cliquer pour insérer une image</a:t>
            </a:r>
          </a:p>
        </p:txBody>
      </p: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804DABA2-7947-113A-5A28-D61D926B98B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83380" y="2724631"/>
            <a:ext cx="5870033" cy="1009313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/>
              <a:t>Texte sur </a:t>
            </a:r>
            <a:br>
              <a:rPr lang="fr-FR"/>
            </a:br>
            <a:r>
              <a:rPr lang="fr-FR"/>
              <a:t>une ou plusieurs ligne</a:t>
            </a:r>
          </a:p>
        </p:txBody>
      </p:sp>
      <p:sp>
        <p:nvSpPr>
          <p:cNvPr id="36" name="Espace réservé pour une image  14">
            <a:extLst>
              <a:ext uri="{FF2B5EF4-FFF2-40B4-BE49-F238E27FC236}">
                <a16:creationId xmlns:a16="http://schemas.microsoft.com/office/drawing/2014/main" id="{723B2219-467C-5E1A-3901-A4EF9C7FB02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36319" y="4102934"/>
            <a:ext cx="1340258" cy="1009313"/>
          </a:xfrm>
          <a:prstGeom prst="roundRect">
            <a:avLst>
              <a:gd name="adj" fmla="val 5494"/>
            </a:avLst>
          </a:prstGeom>
          <a:ln>
            <a:noFill/>
          </a:ln>
        </p:spPr>
        <p:txBody>
          <a:bodyPr lIns="180000" tIns="180000" rIns="180000" bIns="180000"/>
          <a:lstStyle>
            <a:lvl1pPr marL="0" indent="0" algn="ctr">
              <a:buNone/>
              <a:defRPr sz="1050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Cliquer pour insérer une image</a:t>
            </a:r>
          </a:p>
        </p:txBody>
      </p:sp>
      <p:sp>
        <p:nvSpPr>
          <p:cNvPr id="37" name="Espace réservé du texte 7">
            <a:extLst>
              <a:ext uri="{FF2B5EF4-FFF2-40B4-BE49-F238E27FC236}">
                <a16:creationId xmlns:a16="http://schemas.microsoft.com/office/drawing/2014/main" id="{04C9C685-7F7E-265E-F048-68CD62928D2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83380" y="4122157"/>
            <a:ext cx="5870033" cy="1009313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200" b="0" i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/>
              <a:t>Texte sur </a:t>
            </a:r>
            <a:br>
              <a:rPr lang="fr-FR"/>
            </a:br>
            <a:r>
              <a:rPr lang="fr-FR"/>
              <a:t>une ou plusieurs ligne</a:t>
            </a:r>
          </a:p>
        </p:txBody>
      </p:sp>
      <p:pic>
        <p:nvPicPr>
          <p:cNvPr id="38" name="Image 37" descr="Une image contenant symbole, Emblème, logo, Marque&#10;&#10;Description générée automatiquement">
            <a:extLst>
              <a:ext uri="{FF2B5EF4-FFF2-40B4-BE49-F238E27FC236}">
                <a16:creationId xmlns:a16="http://schemas.microsoft.com/office/drawing/2014/main" id="{E7428712-146D-A5AF-C360-3866A4CDA6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427" y="-62365"/>
            <a:ext cx="1609120" cy="1609120"/>
          </a:xfrm>
          <a:prstGeom prst="rect">
            <a:avLst/>
          </a:prstGeom>
        </p:spPr>
      </p:pic>
      <p:pic>
        <p:nvPicPr>
          <p:cNvPr id="40" name="Image 39" descr="Une image contenant cercle, Graphique, symbole, capture d’écran&#10;&#10;Description générée automatiquement">
            <a:extLst>
              <a:ext uri="{FF2B5EF4-FFF2-40B4-BE49-F238E27FC236}">
                <a16:creationId xmlns:a16="http://schemas.microsoft.com/office/drawing/2014/main" id="{4CA87F47-B496-236A-50F4-5B77E64CA2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7992" y="5273807"/>
            <a:ext cx="830367" cy="753549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0134A3-E16F-8939-0216-8F339E6F2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349" y="6377177"/>
            <a:ext cx="6066882" cy="277720"/>
          </a:xfrm>
          <a:prstGeom prst="rect">
            <a:avLst/>
          </a:prstGeom>
        </p:spPr>
        <p:txBody>
          <a:bodyPr/>
          <a:lstStyle>
            <a:lvl1pPr algn="l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Webinaire - La cybersécurité dans le médico-social : quelles premières actions mettre en place ?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FA3CC1F-99FA-929C-9BD0-524632E62499}"/>
              </a:ext>
            </a:extLst>
          </p:cNvPr>
          <p:cNvGrpSpPr/>
          <p:nvPr userDrawn="1"/>
        </p:nvGrpSpPr>
        <p:grpSpPr>
          <a:xfrm>
            <a:off x="1368404" y="6366111"/>
            <a:ext cx="1103408" cy="299996"/>
            <a:chOff x="6749977" y="5831464"/>
            <a:chExt cx="1785623" cy="485477"/>
          </a:xfrm>
        </p:grpSpPr>
        <p:pic>
          <p:nvPicPr>
            <p:cNvPr id="11" name="Image 10" descr="Une image contenant Police, Graphique, texte, graphisme&#10;&#10;Description générée automatiquement">
              <a:extLst>
                <a:ext uri="{FF2B5EF4-FFF2-40B4-BE49-F238E27FC236}">
                  <a16:creationId xmlns:a16="http://schemas.microsoft.com/office/drawing/2014/main" id="{805551F0-2F6C-E2B9-4B1C-B69507389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5600" y="5850000"/>
              <a:ext cx="810000" cy="466941"/>
            </a:xfrm>
            <a:prstGeom prst="rect">
              <a:avLst/>
            </a:prstGeom>
          </p:spPr>
        </p:pic>
        <p:pic>
          <p:nvPicPr>
            <p:cNvPr id="12" name="Image 11" descr="Une image contenant capture d’écran, Graphique, graphisme, silhouette&#10;&#10;Description générée automatiquement">
              <a:extLst>
                <a:ext uri="{FF2B5EF4-FFF2-40B4-BE49-F238E27FC236}">
                  <a16:creationId xmlns:a16="http://schemas.microsoft.com/office/drawing/2014/main" id="{0C634E24-596B-2934-D92C-ADC4FFA60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60836" y="5831464"/>
              <a:ext cx="536400" cy="467340"/>
            </a:xfrm>
            <a:prstGeom prst="rect">
              <a:avLst/>
            </a:prstGeom>
          </p:spPr>
        </p:pic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FA27DD02-7F3D-CFC3-3C3D-C7D9D3794C90}"/>
                </a:ext>
              </a:extLst>
            </p:cNvPr>
            <p:cNvCxnSpPr/>
            <p:nvPr/>
          </p:nvCxnSpPr>
          <p:spPr>
            <a:xfrm>
              <a:off x="6749977" y="5850000"/>
              <a:ext cx="0" cy="460801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Image 14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02EE01CF-7F78-F107-6451-9675B3FBFB9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63311" y="6377181"/>
            <a:ext cx="1009900" cy="284747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01DA04C-A83B-8965-6622-642718B87089}"/>
              </a:ext>
            </a:extLst>
          </p:cNvPr>
          <p:cNvCxnSpPr/>
          <p:nvPr userDrawn="1"/>
        </p:nvCxnSpPr>
        <p:spPr>
          <a:xfrm>
            <a:off x="2567760" y="6377571"/>
            <a:ext cx="0" cy="284748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1">
            <a:extLst>
              <a:ext uri="{FF2B5EF4-FFF2-40B4-BE49-F238E27FC236}">
                <a16:creationId xmlns:a16="http://schemas.microsoft.com/office/drawing/2014/main" id="{3B96AC28-89EE-CD55-66B4-BFFC88B0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78" y="281662"/>
            <a:ext cx="7429435" cy="79651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84FC4806-B8CA-B70E-07F5-C6BB99CD4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4228" y="6384208"/>
            <a:ext cx="1154373" cy="277720"/>
          </a:xfrm>
          <a:prstGeom prst="rect">
            <a:avLst/>
          </a:prstGeom>
        </p:spPr>
        <p:txBody>
          <a:bodyPr/>
          <a:lstStyle>
            <a:lvl1pPr algn="ctr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fr-FR"/>
          </a:p>
        </p:txBody>
      </p:sp>
      <p:pic>
        <p:nvPicPr>
          <p:cNvPr id="14" name="Image 1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786B98F-D464-1BF7-F0D8-DAF3619F010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8299" y="5927502"/>
            <a:ext cx="817612" cy="85167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59669B8-95C3-1E85-1676-D7E8BB57E7B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438504" y="6279117"/>
            <a:ext cx="509588" cy="500063"/>
          </a:xfrm>
          <a:prstGeom prst="rect">
            <a:avLst/>
          </a:prstGeom>
        </p:spPr>
      </p:pic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4F1CD9B1-FC51-9556-A898-357E6B0FE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6470" y="6391562"/>
            <a:ext cx="401276" cy="277718"/>
          </a:xfrm>
          <a:prstGeom prst="rect">
            <a:avLst/>
          </a:prstGeom>
        </p:spPr>
        <p:txBody>
          <a:bodyPr/>
          <a:lstStyle>
            <a:lvl1pPr algn="ctr">
              <a:defRPr sz="1001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4ABF5D27-0B1C-4E41-A45F-C301EC92228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49AA4E16-6A4B-CC81-549A-0392474FF32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43175" y="342636"/>
            <a:ext cx="2225439" cy="99464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400" b="1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/>
              <a:t>Texte sur </a:t>
            </a:r>
            <a:br>
              <a:rPr lang="fr-FR"/>
            </a:br>
            <a:r>
              <a:rPr lang="fr-FR"/>
              <a:t>une ou plusieurs lignes</a:t>
            </a:r>
          </a:p>
        </p:txBody>
      </p:sp>
    </p:spTree>
    <p:extLst>
      <p:ext uri="{BB962C8B-B14F-4D97-AF65-F5344CB8AC3E}">
        <p14:creationId xmlns:p14="http://schemas.microsoft.com/office/powerpoint/2010/main" val="20155220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de texte + visuel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53C7F3FE-7B91-CB30-C3D9-E90135AF36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22384" y="1347989"/>
            <a:ext cx="3306440" cy="2671177"/>
          </a:xfrm>
          <a:prstGeom prst="roundRect">
            <a:avLst>
              <a:gd name="adj" fmla="val 5494"/>
            </a:avLst>
          </a:prstGeom>
          <a:ln>
            <a:noFill/>
          </a:ln>
        </p:spPr>
        <p:txBody>
          <a:bodyPr lIns="180000" tIns="180000" rIns="180000" bIns="180000"/>
          <a:lstStyle>
            <a:lvl1pPr marL="0" indent="0">
              <a:buNone/>
              <a:defRPr sz="1001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Cliquer pour insérer une image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200223F9-E4D8-9A83-3EBC-0096AC636C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0287" y="4230707"/>
            <a:ext cx="3278537" cy="1640421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801" b="1" i="0">
                <a:solidFill>
                  <a:schemeClr val="tx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/>
              <a:t>Texte sur </a:t>
            </a:r>
            <a:br>
              <a:rPr lang="fr-FR"/>
            </a:br>
            <a:r>
              <a:rPr lang="fr-FR"/>
              <a:t>une ou plusieurs lignes</a:t>
            </a:r>
          </a:p>
        </p:txBody>
      </p:sp>
      <p:pic>
        <p:nvPicPr>
          <p:cNvPr id="30" name="Image 29" descr="Une image contenant clipart, Dessin animé, dessin, dessin humoristique&#10;&#10;Description générée automatiquement">
            <a:extLst>
              <a:ext uri="{FF2B5EF4-FFF2-40B4-BE49-F238E27FC236}">
                <a16:creationId xmlns:a16="http://schemas.microsoft.com/office/drawing/2014/main" id="{3DCA5823-DAB1-9441-3F4C-4582CE7B9E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9361" y="316237"/>
            <a:ext cx="827465" cy="1273738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4A096522-F20C-05E7-656B-9F7C68186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349" y="6377177"/>
            <a:ext cx="6066882" cy="277720"/>
          </a:xfrm>
          <a:prstGeom prst="rect">
            <a:avLst/>
          </a:prstGeom>
        </p:spPr>
        <p:txBody>
          <a:bodyPr/>
          <a:lstStyle>
            <a:lvl1pPr algn="l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Webinaire - La cybersécurité dans le médico-social : quelles premières actions mettre en place ?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8A6FA76-AF1F-8062-361D-03A9491409CD}"/>
              </a:ext>
            </a:extLst>
          </p:cNvPr>
          <p:cNvGrpSpPr/>
          <p:nvPr userDrawn="1"/>
        </p:nvGrpSpPr>
        <p:grpSpPr>
          <a:xfrm>
            <a:off x="1368404" y="6366111"/>
            <a:ext cx="1103408" cy="299996"/>
            <a:chOff x="6749977" y="5831464"/>
            <a:chExt cx="1785623" cy="485477"/>
          </a:xfrm>
        </p:grpSpPr>
        <p:pic>
          <p:nvPicPr>
            <p:cNvPr id="6" name="Image 5" descr="Une image contenant Police, Graphique, texte, graphisme&#10;&#10;Description générée automatiquement">
              <a:extLst>
                <a:ext uri="{FF2B5EF4-FFF2-40B4-BE49-F238E27FC236}">
                  <a16:creationId xmlns:a16="http://schemas.microsoft.com/office/drawing/2014/main" id="{B2F66D1A-2BB2-49A2-8502-4DE7BC427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5600" y="5850000"/>
              <a:ext cx="810000" cy="466941"/>
            </a:xfrm>
            <a:prstGeom prst="rect">
              <a:avLst/>
            </a:prstGeom>
          </p:spPr>
        </p:pic>
        <p:pic>
          <p:nvPicPr>
            <p:cNvPr id="11" name="Image 10" descr="Une image contenant capture d’écran, Graphique, graphisme, silhouette&#10;&#10;Description générée automatiquement">
              <a:extLst>
                <a:ext uri="{FF2B5EF4-FFF2-40B4-BE49-F238E27FC236}">
                  <a16:creationId xmlns:a16="http://schemas.microsoft.com/office/drawing/2014/main" id="{C7A7E8D2-30F7-7904-CCFC-05A2030C5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836" y="5831464"/>
              <a:ext cx="536400" cy="467340"/>
            </a:xfrm>
            <a:prstGeom prst="rect">
              <a:avLst/>
            </a:prstGeom>
          </p:spPr>
        </p:pic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B40B4B1C-A354-7C07-58A1-657C95CE0FAC}"/>
                </a:ext>
              </a:extLst>
            </p:cNvPr>
            <p:cNvCxnSpPr/>
            <p:nvPr/>
          </p:nvCxnSpPr>
          <p:spPr>
            <a:xfrm>
              <a:off x="6749977" y="5850000"/>
              <a:ext cx="0" cy="460801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 13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4DB9446B-422E-BFF0-FEEE-EBD1531390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3311" y="6377181"/>
            <a:ext cx="1009900" cy="284747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0DEC4B4C-0F8C-CDF6-944B-BF34B57B7B95}"/>
              </a:ext>
            </a:extLst>
          </p:cNvPr>
          <p:cNvCxnSpPr/>
          <p:nvPr userDrawn="1"/>
        </p:nvCxnSpPr>
        <p:spPr>
          <a:xfrm>
            <a:off x="2567760" y="6377571"/>
            <a:ext cx="0" cy="284748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contenu 5">
            <a:extLst>
              <a:ext uri="{FF2B5EF4-FFF2-40B4-BE49-F238E27FC236}">
                <a16:creationId xmlns:a16="http://schemas.microsoft.com/office/drawing/2014/main" id="{D527B9C7-6CEA-6070-7E33-35E1397221C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23978" y="1379683"/>
            <a:ext cx="7500409" cy="4687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>
              <a:defRPr sz="1800" b="1">
                <a:solidFill>
                  <a:schemeClr val="bg2"/>
                </a:solidFill>
              </a:defRPr>
            </a:lvl2pPr>
            <a:lvl3pPr>
              <a:defRPr sz="1600" b="1">
                <a:solidFill>
                  <a:srgbClr val="014990"/>
                </a:solidFill>
              </a:defRPr>
            </a:lvl3pPr>
            <a:lvl4pPr marL="1600221" indent="-228604">
              <a:buFont typeface="Courier New" panose="02070309020205020404" pitchFamily="49" charset="0"/>
              <a:buChar char="o"/>
              <a:defRPr sz="1400" b="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674A71F-D570-AF30-ACE1-C5BEE1CC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78" y="281662"/>
            <a:ext cx="9875616" cy="79651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BB6D7D99-912F-19BE-55E6-F7EA4EBC9B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4228" y="6384208"/>
            <a:ext cx="1154373" cy="277720"/>
          </a:xfrm>
          <a:prstGeom prst="rect">
            <a:avLst/>
          </a:prstGeom>
        </p:spPr>
        <p:txBody>
          <a:bodyPr/>
          <a:lstStyle>
            <a:lvl1pPr algn="ctr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fr-FR"/>
          </a:p>
        </p:txBody>
      </p:sp>
      <p:pic>
        <p:nvPicPr>
          <p:cNvPr id="13" name="Image 1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D3BD036D-41BB-3F4C-C552-463EBAA01CD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28299" y="5927502"/>
            <a:ext cx="817612" cy="85167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A80DC2B-32E4-136A-8422-15EE1333156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38504" y="6279117"/>
            <a:ext cx="509588" cy="500063"/>
          </a:xfrm>
          <a:prstGeom prst="rect">
            <a:avLst/>
          </a:prstGeom>
        </p:spPr>
      </p:pic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0BB0A689-F1EF-4F2A-9C08-E2CBACD58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6470" y="6391562"/>
            <a:ext cx="401276" cy="277718"/>
          </a:xfrm>
          <a:prstGeom prst="rect">
            <a:avLst/>
          </a:prstGeom>
        </p:spPr>
        <p:txBody>
          <a:bodyPr/>
          <a:lstStyle>
            <a:lvl1pPr algn="ctr">
              <a:defRPr sz="1001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4ABF5D27-0B1C-4E41-A45F-C301EC922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858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de texte + visuel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53C7F3FE-7B91-CB30-C3D9-E90135AF36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22384" y="1347989"/>
            <a:ext cx="3306440" cy="2671177"/>
          </a:xfrm>
          <a:prstGeom prst="roundRect">
            <a:avLst>
              <a:gd name="adj" fmla="val 5494"/>
            </a:avLst>
          </a:prstGeom>
          <a:ln>
            <a:noFill/>
          </a:ln>
        </p:spPr>
        <p:txBody>
          <a:bodyPr lIns="180000" tIns="180000" rIns="180000" bIns="180000"/>
          <a:lstStyle>
            <a:lvl1pPr marL="0" indent="0">
              <a:buNone/>
              <a:defRPr sz="1001" b="0" i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Cliquer pour insérer une image</a:t>
            </a:r>
          </a:p>
        </p:txBody>
      </p:sp>
      <p:sp>
        <p:nvSpPr>
          <p:cNvPr id="9" name="Espace réservé du texte 7">
            <a:extLst>
              <a:ext uri="{FF2B5EF4-FFF2-40B4-BE49-F238E27FC236}">
                <a16:creationId xmlns:a16="http://schemas.microsoft.com/office/drawing/2014/main" id="{200223F9-E4D8-9A83-3EBC-0096AC636C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50287" y="4230707"/>
            <a:ext cx="3278537" cy="1640421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1801" b="1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fr-FR"/>
              <a:t>Texte sur </a:t>
            </a:r>
            <a:br>
              <a:rPr lang="fr-FR"/>
            </a:br>
            <a:r>
              <a:rPr lang="fr-FR"/>
              <a:t>une ou plusieurs lignes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4A096522-F20C-05E7-656B-9F7C68186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349" y="6377177"/>
            <a:ext cx="6066882" cy="277720"/>
          </a:xfrm>
          <a:prstGeom prst="rect">
            <a:avLst/>
          </a:prstGeom>
        </p:spPr>
        <p:txBody>
          <a:bodyPr/>
          <a:lstStyle>
            <a:lvl1pPr algn="l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Webinaire - La cybersécurité dans le médico-social : quelles premières actions mettre en place ?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8A6FA76-AF1F-8062-361D-03A9491409CD}"/>
              </a:ext>
            </a:extLst>
          </p:cNvPr>
          <p:cNvGrpSpPr/>
          <p:nvPr userDrawn="1"/>
        </p:nvGrpSpPr>
        <p:grpSpPr>
          <a:xfrm>
            <a:off x="1368404" y="6366111"/>
            <a:ext cx="1103408" cy="299996"/>
            <a:chOff x="6749977" y="5831464"/>
            <a:chExt cx="1785623" cy="485477"/>
          </a:xfrm>
        </p:grpSpPr>
        <p:pic>
          <p:nvPicPr>
            <p:cNvPr id="6" name="Image 5" descr="Une image contenant Police, Graphique, texte, graphisme&#10;&#10;Description générée automatiquement">
              <a:extLst>
                <a:ext uri="{FF2B5EF4-FFF2-40B4-BE49-F238E27FC236}">
                  <a16:creationId xmlns:a16="http://schemas.microsoft.com/office/drawing/2014/main" id="{B2F66D1A-2BB2-49A2-8502-4DE7BC427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25600" y="5850000"/>
              <a:ext cx="810000" cy="466941"/>
            </a:xfrm>
            <a:prstGeom prst="rect">
              <a:avLst/>
            </a:prstGeom>
          </p:spPr>
        </p:pic>
        <p:pic>
          <p:nvPicPr>
            <p:cNvPr id="11" name="Image 10" descr="Une image contenant capture d’écran, Graphique, graphisme, silhouette&#10;&#10;Description générée automatiquement">
              <a:extLst>
                <a:ext uri="{FF2B5EF4-FFF2-40B4-BE49-F238E27FC236}">
                  <a16:creationId xmlns:a16="http://schemas.microsoft.com/office/drawing/2014/main" id="{C7A7E8D2-30F7-7904-CCFC-05A2030C5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0836" y="5831464"/>
              <a:ext cx="536400" cy="467340"/>
            </a:xfrm>
            <a:prstGeom prst="rect">
              <a:avLst/>
            </a:prstGeom>
          </p:spPr>
        </p:pic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B40B4B1C-A354-7C07-58A1-657C95CE0FAC}"/>
                </a:ext>
              </a:extLst>
            </p:cNvPr>
            <p:cNvCxnSpPr/>
            <p:nvPr/>
          </p:nvCxnSpPr>
          <p:spPr>
            <a:xfrm>
              <a:off x="6749977" y="5850000"/>
              <a:ext cx="0" cy="460801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 13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4DB9446B-422E-BFF0-FEEE-EBD1531390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3311" y="6377181"/>
            <a:ext cx="1009900" cy="284747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0DEC4B4C-0F8C-CDF6-944B-BF34B57B7B95}"/>
              </a:ext>
            </a:extLst>
          </p:cNvPr>
          <p:cNvCxnSpPr/>
          <p:nvPr userDrawn="1"/>
        </p:nvCxnSpPr>
        <p:spPr>
          <a:xfrm>
            <a:off x="2567760" y="6377571"/>
            <a:ext cx="0" cy="284748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contenu 5">
            <a:extLst>
              <a:ext uri="{FF2B5EF4-FFF2-40B4-BE49-F238E27FC236}">
                <a16:creationId xmlns:a16="http://schemas.microsoft.com/office/drawing/2014/main" id="{D527B9C7-6CEA-6070-7E33-35E1397221C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23978" y="1379683"/>
            <a:ext cx="7500409" cy="46878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>
              <a:defRPr sz="1800" b="1">
                <a:solidFill>
                  <a:schemeClr val="bg2"/>
                </a:solidFill>
              </a:defRPr>
            </a:lvl2pPr>
            <a:lvl3pPr>
              <a:buClr>
                <a:schemeClr val="tx2"/>
              </a:buClr>
              <a:defRPr sz="1600" b="1">
                <a:solidFill>
                  <a:srgbClr val="014990"/>
                </a:solidFill>
              </a:defRPr>
            </a:lvl3pPr>
            <a:lvl4pPr marL="1600221" indent="-228604">
              <a:buClr>
                <a:schemeClr val="tx2"/>
              </a:buClr>
              <a:buFont typeface="Courier New" panose="02070309020205020404" pitchFamily="49" charset="0"/>
              <a:buChar char="o"/>
              <a:defRPr sz="1400" b="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9B6D3ECB-175B-7385-CAE5-FD67BAE80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78" y="281662"/>
            <a:ext cx="11004846" cy="79651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0" name="Espace réservé de la date 3">
            <a:extLst>
              <a:ext uri="{FF2B5EF4-FFF2-40B4-BE49-F238E27FC236}">
                <a16:creationId xmlns:a16="http://schemas.microsoft.com/office/drawing/2014/main" id="{6AF5C9C8-DC2C-4D9C-5D10-33F829224F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4228" y="6384208"/>
            <a:ext cx="1154373" cy="277720"/>
          </a:xfrm>
          <a:prstGeom prst="rect">
            <a:avLst/>
          </a:prstGeom>
        </p:spPr>
        <p:txBody>
          <a:bodyPr/>
          <a:lstStyle>
            <a:lvl1pPr algn="ctr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fr-FR"/>
          </a:p>
        </p:txBody>
      </p:sp>
      <p:pic>
        <p:nvPicPr>
          <p:cNvPr id="13" name="Image 1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1191A6E6-CEC8-31E8-808B-1DA8FB58CD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28299" y="5927502"/>
            <a:ext cx="817612" cy="85167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65E2660-8FC8-E671-5A4E-7D4337611B8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38504" y="6279117"/>
            <a:ext cx="509588" cy="500063"/>
          </a:xfrm>
          <a:prstGeom prst="rect">
            <a:avLst/>
          </a:prstGeom>
        </p:spPr>
      </p:pic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BF6CB5F5-E84C-CB66-9222-B0C9A4047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6470" y="6391562"/>
            <a:ext cx="401276" cy="277718"/>
          </a:xfrm>
          <a:prstGeom prst="rect">
            <a:avLst/>
          </a:prstGeom>
        </p:spPr>
        <p:txBody>
          <a:bodyPr/>
          <a:lstStyle>
            <a:lvl1pPr algn="ctr">
              <a:defRPr sz="1001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4ABF5D27-0B1C-4E41-A45F-C301EC922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079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>
  <p:cSld name="Deux contenu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1103445" y="116632"/>
            <a:ext cx="10752123" cy="72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6AB2"/>
              </a:buClr>
              <a:buSzPts val="20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sldNum" idx="12"/>
          </p:nvPr>
        </p:nvSpPr>
        <p:spPr>
          <a:xfrm>
            <a:off x="143339" y="6333323"/>
            <a:ext cx="3831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8" name="Google Shape;88;p23"/>
          <p:cNvSpPr txBox="1">
            <a:spLocks noGrp="1"/>
          </p:cNvSpPr>
          <p:nvPr>
            <p:ph type="body" idx="1"/>
          </p:nvPr>
        </p:nvSpPr>
        <p:spPr>
          <a:xfrm>
            <a:off x="1103446" y="1124744"/>
            <a:ext cx="5185833" cy="499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►"/>
              <a:defRPr>
                <a:solidFill>
                  <a:schemeClr val="dk2"/>
                </a:solidFill>
              </a:defRPr>
            </a:lvl2pPr>
            <a:lvl3pPr marL="1828754" lvl="2" indent="-440256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1600"/>
              <a:buChar char="&lt;"/>
              <a:defRPr>
                <a:solidFill>
                  <a:srgbClr val="575757"/>
                </a:solidFill>
              </a:defRPr>
            </a:lvl3pPr>
            <a:lvl4pPr marL="2438339" lvl="3" indent="-45888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1820"/>
              <a:buChar char="•"/>
              <a:defRPr sz="1867">
                <a:solidFill>
                  <a:srgbClr val="575757"/>
                </a:solidFill>
              </a:defRPr>
            </a:lvl4pPr>
            <a:lvl5pPr marL="3047924" lvl="4" indent="-41655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75757"/>
              </a:buClr>
              <a:buSzPts val="1320"/>
              <a:buChar char="•"/>
              <a:defRPr sz="1600">
                <a:solidFill>
                  <a:srgbClr val="575757"/>
                </a:solidFill>
              </a:defRPr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2"/>
          </p:nvPr>
        </p:nvSpPr>
        <p:spPr>
          <a:xfrm>
            <a:off x="6669736" y="1124744"/>
            <a:ext cx="5185833" cy="499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/>
            </a:lvl1pPr>
            <a:lvl2pPr marL="1219170" lvl="1" indent="-457189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Char char="►"/>
              <a:defRPr>
                <a:solidFill>
                  <a:schemeClr val="dk2"/>
                </a:solidFill>
              </a:defRPr>
            </a:lvl2pPr>
            <a:lvl3pPr marL="1828754" lvl="2" indent="-440256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1600"/>
              <a:buChar char="&lt;"/>
              <a:defRPr>
                <a:solidFill>
                  <a:srgbClr val="575757"/>
                </a:solidFill>
              </a:defRPr>
            </a:lvl3pPr>
            <a:lvl4pPr marL="2438339" lvl="3" indent="-458881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1820"/>
              <a:buChar char="•"/>
              <a:defRPr sz="1867">
                <a:solidFill>
                  <a:srgbClr val="575757"/>
                </a:solidFill>
              </a:defRPr>
            </a:lvl4pPr>
            <a:lvl5pPr marL="3047924" lvl="4" indent="-41655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rgbClr val="575757"/>
              </a:buClr>
              <a:buSzPts val="1320"/>
              <a:buChar char="•"/>
              <a:defRPr sz="1600">
                <a:solidFill>
                  <a:srgbClr val="575757"/>
                </a:solidFill>
              </a:defRPr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ftr" idx="11"/>
          </p:nvPr>
        </p:nvSpPr>
        <p:spPr>
          <a:xfrm>
            <a:off x="545004" y="6333323"/>
            <a:ext cx="92353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00"/>
              <a:buFont typeface="Arial"/>
              <a:buNone/>
              <a:defRPr sz="1067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| Comité Régional CaRE #2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80145089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de texte + visuel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306361-F941-073F-4181-A08B85E50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319" y="1127210"/>
            <a:ext cx="5385917" cy="7116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45092C8-1A1D-13D7-8C2D-F692DBC07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6319" y="2088108"/>
            <a:ext cx="5385917" cy="39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>
              <a:defRPr sz="1801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1">
                <a:solidFill>
                  <a:srgbClr val="000000"/>
                </a:solidFill>
              </a:defRPr>
            </a:lvl4pPr>
            <a:lvl5pPr>
              <a:defRPr sz="1401">
                <a:solidFill>
                  <a:srgbClr val="000000"/>
                </a:solidFill>
              </a:defRPr>
            </a:lvl5pPr>
          </a:lstStyle>
          <a:p>
            <a:pPr lvl="0"/>
            <a:endParaRPr lang="fr-FR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D57C9FFC-BD3E-1FA5-D3D0-D585D2D2A9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3241" y="1127210"/>
            <a:ext cx="4862726" cy="71165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Espace réservé du contenu 3">
            <a:extLst>
              <a:ext uri="{FF2B5EF4-FFF2-40B4-BE49-F238E27FC236}">
                <a16:creationId xmlns:a16="http://schemas.microsoft.com/office/drawing/2014/main" id="{019422F3-59A4-898D-5F4A-1B5432624F1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243240" y="2088107"/>
            <a:ext cx="4862726" cy="3959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>
              <a:defRPr sz="1801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401">
                <a:solidFill>
                  <a:srgbClr val="000000"/>
                </a:solidFill>
              </a:defRPr>
            </a:lvl4pPr>
            <a:lvl5pPr>
              <a:defRPr sz="1401">
                <a:solidFill>
                  <a:srgbClr val="000000"/>
                </a:solidFill>
              </a:defRPr>
            </a:lvl5pPr>
          </a:lstStyle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15E231-4AED-344B-4B9A-C61BD8D5B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349" y="6377177"/>
            <a:ext cx="6066882" cy="277720"/>
          </a:xfrm>
          <a:prstGeom prst="rect">
            <a:avLst/>
          </a:prstGeom>
        </p:spPr>
        <p:txBody>
          <a:bodyPr/>
          <a:lstStyle>
            <a:lvl1pPr algn="l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Webinaire - La cybersécurité dans le médico-social : quelles premières actions mettre en place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BA66D0-75D2-D1B1-F73B-F694C1255AB4}"/>
              </a:ext>
            </a:extLst>
          </p:cNvPr>
          <p:cNvGrpSpPr/>
          <p:nvPr userDrawn="1"/>
        </p:nvGrpSpPr>
        <p:grpSpPr>
          <a:xfrm>
            <a:off x="1368404" y="6366111"/>
            <a:ext cx="1103408" cy="299996"/>
            <a:chOff x="6749977" y="5831464"/>
            <a:chExt cx="1785623" cy="485477"/>
          </a:xfrm>
        </p:grpSpPr>
        <p:pic>
          <p:nvPicPr>
            <p:cNvPr id="9" name="Image 8" descr="Une image contenant Police, Graphique, texte, graphisme&#10;&#10;Description générée automatiquement">
              <a:extLst>
                <a:ext uri="{FF2B5EF4-FFF2-40B4-BE49-F238E27FC236}">
                  <a16:creationId xmlns:a16="http://schemas.microsoft.com/office/drawing/2014/main" id="{B241CEF9-3F84-BEE0-4133-F7FD8CD7B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25600" y="5850000"/>
              <a:ext cx="810000" cy="466941"/>
            </a:xfrm>
            <a:prstGeom prst="rect">
              <a:avLst/>
            </a:prstGeom>
          </p:spPr>
        </p:pic>
        <p:pic>
          <p:nvPicPr>
            <p:cNvPr id="10" name="Image 9" descr="Une image contenant capture d’écran, Graphique, graphisme, silhouette&#10;&#10;Description générée automatiquement">
              <a:extLst>
                <a:ext uri="{FF2B5EF4-FFF2-40B4-BE49-F238E27FC236}">
                  <a16:creationId xmlns:a16="http://schemas.microsoft.com/office/drawing/2014/main" id="{92CB200D-E097-7D80-4159-872FB920C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0836" y="5831464"/>
              <a:ext cx="536400" cy="467340"/>
            </a:xfrm>
            <a:prstGeom prst="rect">
              <a:avLst/>
            </a:prstGeom>
          </p:spPr>
        </p:pic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47066F10-AD79-B212-8803-D9CD0D810809}"/>
                </a:ext>
              </a:extLst>
            </p:cNvPr>
            <p:cNvCxnSpPr/>
            <p:nvPr/>
          </p:nvCxnSpPr>
          <p:spPr>
            <a:xfrm>
              <a:off x="6749977" y="5850000"/>
              <a:ext cx="0" cy="460801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age 11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1E66C83F-A70E-FE09-F91D-A1BCF00E42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3311" y="6377181"/>
            <a:ext cx="1009900" cy="284747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2D80B41-631E-D99D-DBC6-D19467B1F154}"/>
              </a:ext>
            </a:extLst>
          </p:cNvPr>
          <p:cNvCxnSpPr/>
          <p:nvPr userDrawn="1"/>
        </p:nvCxnSpPr>
        <p:spPr>
          <a:xfrm>
            <a:off x="2567760" y="6377571"/>
            <a:ext cx="0" cy="284748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re 1">
            <a:extLst>
              <a:ext uri="{FF2B5EF4-FFF2-40B4-BE49-F238E27FC236}">
                <a16:creationId xmlns:a16="http://schemas.microsoft.com/office/drawing/2014/main" id="{1025E2F0-4118-1687-44CC-6338FAE2C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77" y="281662"/>
            <a:ext cx="10581989" cy="79651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7C110D0A-07FD-B020-3147-A821F835D5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4228" y="6384208"/>
            <a:ext cx="1154373" cy="277720"/>
          </a:xfrm>
          <a:prstGeom prst="rect">
            <a:avLst/>
          </a:prstGeom>
        </p:spPr>
        <p:txBody>
          <a:bodyPr/>
          <a:lstStyle>
            <a:lvl1pPr algn="ctr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fr-FR"/>
          </a:p>
        </p:txBody>
      </p:sp>
      <p:pic>
        <p:nvPicPr>
          <p:cNvPr id="17" name="Image 16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26E12849-6AE9-2C87-B17F-058BE5CB87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28299" y="5927502"/>
            <a:ext cx="817612" cy="85167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CA9080E-B2BA-69F1-803F-C99631122A0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38504" y="6279117"/>
            <a:ext cx="509588" cy="500063"/>
          </a:xfrm>
          <a:prstGeom prst="rect">
            <a:avLst/>
          </a:prstGeom>
        </p:spPr>
      </p:pic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9DF42620-0F76-0E5B-B82E-1FBC5DD8D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6470" y="6391562"/>
            <a:ext cx="401276" cy="277718"/>
          </a:xfrm>
          <a:prstGeom prst="rect">
            <a:avLst/>
          </a:prstGeom>
        </p:spPr>
        <p:txBody>
          <a:bodyPr/>
          <a:lstStyle>
            <a:lvl1pPr algn="ctr">
              <a:defRPr sz="1001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4ABF5D27-0B1C-4E41-A45F-C301EC922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8268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ge de texte + visuel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15E231-4AED-344B-4B9A-C61BD8D5B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349" y="6377177"/>
            <a:ext cx="6066882" cy="277720"/>
          </a:xfrm>
          <a:prstGeom prst="rect">
            <a:avLst/>
          </a:prstGeom>
        </p:spPr>
        <p:txBody>
          <a:bodyPr/>
          <a:lstStyle>
            <a:lvl1pPr algn="l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Webinaire - La cybersécurité dans le médico-social : quelles premières actions mettre en place ?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0BA66D0-75D2-D1B1-F73B-F694C1255AB4}"/>
              </a:ext>
            </a:extLst>
          </p:cNvPr>
          <p:cNvGrpSpPr/>
          <p:nvPr userDrawn="1"/>
        </p:nvGrpSpPr>
        <p:grpSpPr>
          <a:xfrm>
            <a:off x="1368404" y="6366111"/>
            <a:ext cx="1103408" cy="299996"/>
            <a:chOff x="6749977" y="5831464"/>
            <a:chExt cx="1785623" cy="485477"/>
          </a:xfrm>
        </p:grpSpPr>
        <p:pic>
          <p:nvPicPr>
            <p:cNvPr id="9" name="Image 8" descr="Une image contenant Police, Graphique, texte, graphisme&#10;&#10;Description générée automatiquement">
              <a:extLst>
                <a:ext uri="{FF2B5EF4-FFF2-40B4-BE49-F238E27FC236}">
                  <a16:creationId xmlns:a16="http://schemas.microsoft.com/office/drawing/2014/main" id="{B241CEF9-3F84-BEE0-4133-F7FD8CD7B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25600" y="5850000"/>
              <a:ext cx="810000" cy="466941"/>
            </a:xfrm>
            <a:prstGeom prst="rect">
              <a:avLst/>
            </a:prstGeom>
          </p:spPr>
        </p:pic>
        <p:pic>
          <p:nvPicPr>
            <p:cNvPr id="10" name="Image 9" descr="Une image contenant capture d’écran, Graphique, graphisme, silhouette&#10;&#10;Description générée automatiquement">
              <a:extLst>
                <a:ext uri="{FF2B5EF4-FFF2-40B4-BE49-F238E27FC236}">
                  <a16:creationId xmlns:a16="http://schemas.microsoft.com/office/drawing/2014/main" id="{92CB200D-E097-7D80-4159-872FB920C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0836" y="5831464"/>
              <a:ext cx="536400" cy="467340"/>
            </a:xfrm>
            <a:prstGeom prst="rect">
              <a:avLst/>
            </a:prstGeom>
          </p:spPr>
        </p:pic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47066F10-AD79-B212-8803-D9CD0D810809}"/>
                </a:ext>
              </a:extLst>
            </p:cNvPr>
            <p:cNvCxnSpPr/>
            <p:nvPr/>
          </p:nvCxnSpPr>
          <p:spPr>
            <a:xfrm>
              <a:off x="6749977" y="5850000"/>
              <a:ext cx="0" cy="460801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age 11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1E66C83F-A70E-FE09-F91D-A1BCF00E42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63311" y="6377181"/>
            <a:ext cx="1009900" cy="284747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2D80B41-631E-D99D-DBC6-D19467B1F154}"/>
              </a:ext>
            </a:extLst>
          </p:cNvPr>
          <p:cNvCxnSpPr/>
          <p:nvPr userDrawn="1"/>
        </p:nvCxnSpPr>
        <p:spPr>
          <a:xfrm>
            <a:off x="2567760" y="6377571"/>
            <a:ext cx="0" cy="284748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contenu 5">
            <a:extLst>
              <a:ext uri="{FF2B5EF4-FFF2-40B4-BE49-F238E27FC236}">
                <a16:creationId xmlns:a16="http://schemas.microsoft.com/office/drawing/2014/main" id="{5577E45F-544D-7E86-B7B3-EF2C1537A27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6319" y="1255595"/>
            <a:ext cx="5412439" cy="47917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>
              <a:defRPr sz="1800" b="1">
                <a:solidFill>
                  <a:schemeClr val="bg2"/>
                </a:solidFill>
              </a:defRPr>
            </a:lvl2pPr>
            <a:lvl3pPr>
              <a:defRPr sz="1600" b="1">
                <a:solidFill>
                  <a:srgbClr val="014990"/>
                </a:solidFill>
              </a:defRPr>
            </a:lvl3pPr>
            <a:lvl4pPr marL="1600221" indent="-228604">
              <a:buFont typeface="Courier New" panose="02070309020205020404" pitchFamily="49" charset="0"/>
              <a:buChar char="o"/>
              <a:defRPr sz="1400" b="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6" name="Espace réservé du contenu 5">
            <a:extLst>
              <a:ext uri="{FF2B5EF4-FFF2-40B4-BE49-F238E27FC236}">
                <a16:creationId xmlns:a16="http://schemas.microsoft.com/office/drawing/2014/main" id="{A78C5242-FBD2-63D9-AF38-AA3D6D91C78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43243" y="1255594"/>
            <a:ext cx="4880478" cy="47917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  <a:latin typeface="+mn-lt"/>
              </a:defRPr>
            </a:lvl1pPr>
            <a:lvl2pPr>
              <a:defRPr sz="1800" b="1">
                <a:solidFill>
                  <a:schemeClr val="bg2"/>
                </a:solidFill>
              </a:defRPr>
            </a:lvl2pPr>
            <a:lvl3pPr>
              <a:defRPr sz="1600" b="1">
                <a:solidFill>
                  <a:srgbClr val="014990"/>
                </a:solidFill>
              </a:defRPr>
            </a:lvl3pPr>
            <a:lvl4pPr marL="1600221" indent="-228604">
              <a:buFont typeface="Courier New" panose="02070309020205020404" pitchFamily="49" charset="0"/>
              <a:buChar char="o"/>
              <a:defRPr sz="1400" b="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4E3AF24-696D-EF5C-CBDA-20B46D5DD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78" y="281662"/>
            <a:ext cx="10599744" cy="796512"/>
          </a:xfrm>
          <a:prstGeom prst="rect">
            <a:avLst/>
          </a:prstGeom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9843BD-D7F7-0185-02C2-F95879F8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4228" y="6384208"/>
            <a:ext cx="1154373" cy="277720"/>
          </a:xfrm>
          <a:prstGeom prst="rect">
            <a:avLst/>
          </a:prstGeom>
        </p:spPr>
        <p:txBody>
          <a:bodyPr/>
          <a:lstStyle>
            <a:lvl1pPr algn="ctr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fr-FR"/>
          </a:p>
        </p:txBody>
      </p:sp>
      <p:pic>
        <p:nvPicPr>
          <p:cNvPr id="7" name="Image 6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AA03AD6-9CCC-76E5-B76E-24546888F9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228299" y="5927502"/>
            <a:ext cx="817612" cy="85167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8D4773B-2265-DFEB-279F-7902ADC8E99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438504" y="6279117"/>
            <a:ext cx="509588" cy="500063"/>
          </a:xfrm>
          <a:prstGeom prst="rect">
            <a:avLst/>
          </a:prstGeom>
        </p:spPr>
      </p:pic>
      <p:sp>
        <p:nvSpPr>
          <p:cNvPr id="18" name="Espace réservé du numéro de diapositive 5">
            <a:extLst>
              <a:ext uri="{FF2B5EF4-FFF2-40B4-BE49-F238E27FC236}">
                <a16:creationId xmlns:a16="http://schemas.microsoft.com/office/drawing/2014/main" id="{5E78AF64-2524-75E5-A2C0-D72698A6E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6470" y="6391562"/>
            <a:ext cx="401276" cy="277718"/>
          </a:xfrm>
          <a:prstGeom prst="rect">
            <a:avLst/>
          </a:prstGeom>
        </p:spPr>
        <p:txBody>
          <a:bodyPr/>
          <a:lstStyle>
            <a:lvl1pPr algn="ctr">
              <a:defRPr sz="1001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4ABF5D27-0B1C-4E41-A45F-C301EC922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8321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dernière de couver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u pied de page 4">
            <a:extLst>
              <a:ext uri="{FF2B5EF4-FFF2-40B4-BE49-F238E27FC236}">
                <a16:creationId xmlns:a16="http://schemas.microsoft.com/office/drawing/2014/main" id="{5D58ADF3-CEA1-A302-4E58-0894F2A628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7349" y="6377177"/>
            <a:ext cx="6066882" cy="277720"/>
          </a:xfrm>
          <a:prstGeom prst="rect">
            <a:avLst/>
          </a:prstGeom>
        </p:spPr>
        <p:txBody>
          <a:bodyPr/>
          <a:lstStyle>
            <a:lvl1pPr algn="l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fr-FR"/>
              <a:t>Webinaire - La cybersécurité dans le médico-social : quelles premières actions mettre en place ?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60747C7-1728-F21B-9568-64584CA3BD8E}"/>
              </a:ext>
            </a:extLst>
          </p:cNvPr>
          <p:cNvGrpSpPr/>
          <p:nvPr userDrawn="1"/>
        </p:nvGrpSpPr>
        <p:grpSpPr>
          <a:xfrm>
            <a:off x="1368404" y="6366111"/>
            <a:ext cx="1103408" cy="299996"/>
            <a:chOff x="6749977" y="5831464"/>
            <a:chExt cx="1785623" cy="485477"/>
          </a:xfrm>
        </p:grpSpPr>
        <p:pic>
          <p:nvPicPr>
            <p:cNvPr id="23" name="Image 22" descr="Une image contenant Police, Graphique, texte, graphisme&#10;&#10;Description générée automatiquement">
              <a:extLst>
                <a:ext uri="{FF2B5EF4-FFF2-40B4-BE49-F238E27FC236}">
                  <a16:creationId xmlns:a16="http://schemas.microsoft.com/office/drawing/2014/main" id="{D3499498-7D4D-939D-2A29-A7CAE1E8B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5600" y="5850000"/>
              <a:ext cx="810000" cy="466941"/>
            </a:xfrm>
            <a:prstGeom prst="rect">
              <a:avLst/>
            </a:prstGeom>
          </p:spPr>
        </p:pic>
        <p:pic>
          <p:nvPicPr>
            <p:cNvPr id="24" name="Image 23" descr="Une image contenant capture d’écran, Graphique, graphisme, silhouette&#10;&#10;Description générée automatiquement">
              <a:extLst>
                <a:ext uri="{FF2B5EF4-FFF2-40B4-BE49-F238E27FC236}">
                  <a16:creationId xmlns:a16="http://schemas.microsoft.com/office/drawing/2014/main" id="{ACD08F86-8402-0454-B9CA-BAA3C317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60836" y="5831464"/>
              <a:ext cx="536400" cy="467340"/>
            </a:xfrm>
            <a:prstGeom prst="rect">
              <a:avLst/>
            </a:prstGeom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AE9BE4AD-3B85-A70D-9E03-D95A44889CDB}"/>
                </a:ext>
              </a:extLst>
            </p:cNvPr>
            <p:cNvCxnSpPr/>
            <p:nvPr/>
          </p:nvCxnSpPr>
          <p:spPr>
            <a:xfrm>
              <a:off x="6749977" y="5850000"/>
              <a:ext cx="0" cy="460801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Image 25" descr="Une image contenant Graphique, Police, graphisme, texte&#10;&#10;Description générée automatiquement">
            <a:extLst>
              <a:ext uri="{FF2B5EF4-FFF2-40B4-BE49-F238E27FC236}">
                <a16:creationId xmlns:a16="http://schemas.microsoft.com/office/drawing/2014/main" id="{6CEBB812-2A57-ADAD-2748-A897E207D7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3311" y="6377181"/>
            <a:ext cx="1009900" cy="284747"/>
          </a:xfrm>
          <a:prstGeom prst="rect">
            <a:avLst/>
          </a:prstGeom>
        </p:spPr>
      </p:pic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C0FC7B8-FF8A-3697-A92C-12694D77EA85}"/>
              </a:ext>
            </a:extLst>
          </p:cNvPr>
          <p:cNvCxnSpPr/>
          <p:nvPr userDrawn="1"/>
        </p:nvCxnSpPr>
        <p:spPr>
          <a:xfrm>
            <a:off x="2567760" y="6377571"/>
            <a:ext cx="0" cy="284748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D5139AE7-ED07-CE65-1ABA-1298CD613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14228" y="6384208"/>
            <a:ext cx="1154373" cy="277720"/>
          </a:xfrm>
          <a:prstGeom prst="rect">
            <a:avLst/>
          </a:prstGeom>
        </p:spPr>
        <p:txBody>
          <a:bodyPr/>
          <a:lstStyle>
            <a:lvl1pPr algn="ctr">
              <a:defRPr sz="100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fr-FR"/>
          </a:p>
        </p:txBody>
      </p:sp>
      <p:pic>
        <p:nvPicPr>
          <p:cNvPr id="3" name="Image 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AF7807E3-BEFE-FD2A-7B52-6B31669B402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28299" y="5927502"/>
            <a:ext cx="817612" cy="8516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696FBB8-8607-D9A1-C4BE-2E40263F9BC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38504" y="6279117"/>
            <a:ext cx="509588" cy="500063"/>
          </a:xfrm>
          <a:prstGeom prst="rect">
            <a:avLst/>
          </a:prstGeom>
        </p:spPr>
      </p:pic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CA33006E-DFA1-7236-05C5-7BEC8C2ECB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96470" y="6391562"/>
            <a:ext cx="401276" cy="277718"/>
          </a:xfrm>
          <a:prstGeom prst="rect">
            <a:avLst/>
          </a:prstGeom>
        </p:spPr>
        <p:txBody>
          <a:bodyPr/>
          <a:lstStyle>
            <a:lvl1pPr algn="ctr">
              <a:defRPr sz="1001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4ABF5D27-0B1C-4E41-A45F-C301EC92228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02528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nd dernière de couver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>
            <a:extLst>
              <a:ext uri="{FF2B5EF4-FFF2-40B4-BE49-F238E27FC236}">
                <a16:creationId xmlns:a16="http://schemas.microsoft.com/office/drawing/2014/main" id="{0D6DBFC9-834B-4630-D821-919BE997569E}"/>
              </a:ext>
            </a:extLst>
          </p:cNvPr>
          <p:cNvGrpSpPr/>
          <p:nvPr userDrawn="1"/>
        </p:nvGrpSpPr>
        <p:grpSpPr>
          <a:xfrm>
            <a:off x="540003" y="5641200"/>
            <a:ext cx="2567851" cy="666000"/>
            <a:chOff x="540003" y="5641200"/>
            <a:chExt cx="2567851" cy="666000"/>
          </a:xfrm>
        </p:grpSpPr>
        <p:pic>
          <p:nvPicPr>
            <p:cNvPr id="11" name="Image 10" descr="Une image contenant Graphique, Police, graphisme, texte&#10;&#10;Description générée automatiquement">
              <a:extLst>
                <a:ext uri="{FF2B5EF4-FFF2-40B4-BE49-F238E27FC236}">
                  <a16:creationId xmlns:a16="http://schemas.microsoft.com/office/drawing/2014/main" id="{F72CD824-B82D-06D5-EBD3-E3A562BD9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40003" y="5773730"/>
              <a:ext cx="1422000" cy="400940"/>
            </a:xfrm>
            <a:prstGeom prst="rect">
              <a:avLst/>
            </a:prstGeom>
          </p:spPr>
        </p:pic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47CCEECE-8832-34B8-AD1C-9B1C7AA5F04E}"/>
                </a:ext>
              </a:extLst>
            </p:cNvPr>
            <p:cNvCxnSpPr/>
            <p:nvPr userDrawn="1"/>
          </p:nvCxnSpPr>
          <p:spPr>
            <a:xfrm>
              <a:off x="2233513" y="5641200"/>
              <a:ext cx="0" cy="666000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Image 19" descr="Une image contenant texte, Police, Graphique, graphisme&#10;&#10;Description générée automatiquement">
              <a:extLst>
                <a:ext uri="{FF2B5EF4-FFF2-40B4-BE49-F238E27FC236}">
                  <a16:creationId xmlns:a16="http://schemas.microsoft.com/office/drawing/2014/main" id="{943189B9-7F2E-84D7-C0FE-05A85A1AF5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468494" y="5641200"/>
              <a:ext cx="639360" cy="666000"/>
            </a:xfrm>
            <a:prstGeom prst="rect">
              <a:avLst/>
            </a:prstGeom>
          </p:spPr>
        </p:pic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id="{46BF771C-69A2-18F7-7E8F-25E893AD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8493" y="2155089"/>
            <a:ext cx="7445968" cy="872229"/>
          </a:xfrm>
          <a:prstGeom prst="rect">
            <a:avLst/>
          </a:prstGeom>
        </p:spPr>
        <p:txBody>
          <a:bodyPr/>
          <a:lstStyle>
            <a:lvl1pPr algn="ctr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22BEDF22-010B-39E3-00B1-E83A96248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8493" y="3302758"/>
            <a:ext cx="7445967" cy="16268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82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A4110AB-DA69-EE2A-B672-2321F4B45FD7}"/>
              </a:ext>
            </a:extLst>
          </p:cNvPr>
          <p:cNvGrpSpPr/>
          <p:nvPr userDrawn="1"/>
        </p:nvGrpSpPr>
        <p:grpSpPr>
          <a:xfrm>
            <a:off x="6265317" y="5582130"/>
            <a:ext cx="5744711" cy="784140"/>
            <a:chOff x="539999" y="5533200"/>
            <a:chExt cx="5744711" cy="784140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2DF64CF8-A548-978B-B0C7-0F07BC767886}"/>
                </a:ext>
              </a:extLst>
            </p:cNvPr>
            <p:cNvGrpSpPr/>
            <p:nvPr userDrawn="1"/>
          </p:nvGrpSpPr>
          <p:grpSpPr>
            <a:xfrm>
              <a:off x="539999" y="5533200"/>
              <a:ext cx="5744711" cy="784140"/>
              <a:chOff x="539999" y="5533200"/>
              <a:chExt cx="5744711" cy="784140"/>
            </a:xfrm>
          </p:grpSpPr>
          <p:grpSp>
            <p:nvGrpSpPr>
              <p:cNvPr id="5" name="Groupe 4">
                <a:extLst>
                  <a:ext uri="{FF2B5EF4-FFF2-40B4-BE49-F238E27FC236}">
                    <a16:creationId xmlns:a16="http://schemas.microsoft.com/office/drawing/2014/main" id="{8C912A95-E908-6011-BAE5-DF530F31D748}"/>
                  </a:ext>
                </a:extLst>
              </p:cNvPr>
              <p:cNvGrpSpPr/>
              <p:nvPr userDrawn="1"/>
            </p:nvGrpSpPr>
            <p:grpSpPr>
              <a:xfrm>
                <a:off x="539999" y="5533200"/>
                <a:ext cx="5744711" cy="784140"/>
                <a:chOff x="539999" y="5533200"/>
                <a:chExt cx="5744711" cy="784140"/>
              </a:xfrm>
            </p:grpSpPr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B5C217EB-E443-2522-3AF7-FBA8EA15FC76}"/>
                    </a:ext>
                  </a:extLst>
                </p:cNvPr>
                <p:cNvSpPr txBox="1"/>
                <p:nvPr/>
              </p:nvSpPr>
              <p:spPr>
                <a:xfrm>
                  <a:off x="539999" y="5533200"/>
                  <a:ext cx="5744711" cy="19160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noAutofit/>
                </a:bodyPr>
                <a:lstStyle/>
                <a:p>
                  <a:pPr algn="ctr"/>
                  <a:r>
                    <a:rPr lang="fr-FR" sz="1001" i="1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Avec le soutien de :</a:t>
                  </a:r>
                </a:p>
              </p:txBody>
            </p:sp>
            <p:pic>
              <p:nvPicPr>
                <p:cNvPr id="10" name="Image 9" descr="Une image contenant Police, Graphique, texte, graphisme&#10;&#10;Description générée automatiquement">
                  <a:extLst>
                    <a:ext uri="{FF2B5EF4-FFF2-40B4-BE49-F238E27FC236}">
                      <a16:creationId xmlns:a16="http://schemas.microsoft.com/office/drawing/2014/main" id="{BEFEDAEB-B7BF-2392-67D4-8CAED87DED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30213" y="5850000"/>
                  <a:ext cx="810000" cy="466941"/>
                </a:xfrm>
                <a:prstGeom prst="rect">
                  <a:avLst/>
                </a:prstGeom>
              </p:spPr>
            </p:pic>
            <p:pic>
              <p:nvPicPr>
                <p:cNvPr id="23" name="Image 22" descr="Une image contenant capture d’écran, Graphique, graphisme, silhouette&#10;&#10;Description générée automatiquement">
                  <a:extLst>
                    <a:ext uri="{FF2B5EF4-FFF2-40B4-BE49-F238E27FC236}">
                      <a16:creationId xmlns:a16="http://schemas.microsoft.com/office/drawing/2014/main" id="{12149F9E-26F2-CA10-ACA4-9463B0A212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0000" y="5850000"/>
                  <a:ext cx="536400" cy="467340"/>
                </a:xfrm>
                <a:prstGeom prst="rect">
                  <a:avLst/>
                </a:prstGeom>
              </p:spPr>
            </p:pic>
          </p:grpSp>
          <p:grpSp>
            <p:nvGrpSpPr>
              <p:cNvPr id="6" name="Groupe 5">
                <a:extLst>
                  <a:ext uri="{FF2B5EF4-FFF2-40B4-BE49-F238E27FC236}">
                    <a16:creationId xmlns:a16="http://schemas.microsoft.com/office/drawing/2014/main" id="{FB433BA3-16B1-7824-9B53-DBCCCA63F309}"/>
                  </a:ext>
                </a:extLst>
              </p:cNvPr>
              <p:cNvGrpSpPr/>
              <p:nvPr userDrawn="1"/>
            </p:nvGrpSpPr>
            <p:grpSpPr>
              <a:xfrm>
                <a:off x="2518120" y="5875530"/>
                <a:ext cx="3659540" cy="406885"/>
                <a:chOff x="2518120" y="5875530"/>
                <a:chExt cx="3659540" cy="406885"/>
              </a:xfrm>
            </p:grpSpPr>
            <p:pic>
              <p:nvPicPr>
                <p:cNvPr id="7" name="Image 6">
                  <a:extLst>
                    <a:ext uri="{FF2B5EF4-FFF2-40B4-BE49-F238E27FC236}">
                      <a16:creationId xmlns:a16="http://schemas.microsoft.com/office/drawing/2014/main" id="{DBD57368-2AD5-B23C-E2C1-1644FA1E3B7E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648759" y="5875530"/>
                  <a:ext cx="1528901" cy="406885"/>
                </a:xfrm>
                <a:prstGeom prst="rect">
                  <a:avLst/>
                </a:prstGeom>
              </p:spPr>
            </p:pic>
            <p:pic>
              <p:nvPicPr>
                <p:cNvPr id="8" name="Image 7">
                  <a:extLst>
                    <a:ext uri="{FF2B5EF4-FFF2-40B4-BE49-F238E27FC236}">
                      <a16:creationId xmlns:a16="http://schemas.microsoft.com/office/drawing/2014/main" id="{94F45291-B4F0-810F-0E12-B66A08675E76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18120" y="5911399"/>
                  <a:ext cx="2130639" cy="344141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103B957B-8129-0D88-0167-C7567E8575F8}"/>
                </a:ext>
              </a:extLst>
            </p:cNvPr>
            <p:cNvCxnSpPr/>
            <p:nvPr userDrawn="1"/>
          </p:nvCxnSpPr>
          <p:spPr>
            <a:xfrm>
              <a:off x="2275643" y="5856141"/>
              <a:ext cx="0" cy="460800"/>
            </a:xfrm>
            <a:prstGeom prst="line">
              <a:avLst/>
            </a:prstGeom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120164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verture parti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7027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verture parti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3697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verture parti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8901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uverture parti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976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_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9">
            <a:extLst>
              <a:ext uri="{FF2B5EF4-FFF2-40B4-BE49-F238E27FC236}">
                <a16:creationId xmlns:a16="http://schemas.microsoft.com/office/drawing/2014/main" id="{D48D3109-4619-5246-B41A-A2751CAC6E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8546" y="1333145"/>
            <a:ext cx="11279429" cy="4888195"/>
          </a:xfrm>
          <a:prstGeom prst="rect">
            <a:avLst/>
          </a:prstGeom>
        </p:spPr>
        <p:txBody>
          <a:bodyPr/>
          <a:lstStyle>
            <a:lvl1pPr>
              <a:buClr>
                <a:srgbClr val="E7366F"/>
              </a:buClr>
              <a:buFont typeface="Wingdings" pitchFamily="2" charset="2"/>
              <a:buChar char="ü"/>
              <a:defRPr sz="2000"/>
            </a:lvl1pPr>
            <a:lvl2pPr>
              <a:defRPr sz="1800"/>
            </a:lvl2pPr>
            <a:lvl3pPr marL="1142971" indent="-228594">
              <a:buFont typeface="Wingdings" panose="05000000000000000000" pitchFamily="2" charset="2"/>
              <a:buChar char="§"/>
              <a:defRPr sz="1600"/>
            </a:lvl3pPr>
            <a:lvl4pPr marL="1600160" indent="-228594">
              <a:buFont typeface="Courier New" panose="02070309020205020404" pitchFamily="49" charset="0"/>
              <a:buChar char="o"/>
              <a:defRPr sz="1400"/>
            </a:lvl4pPr>
            <a:lvl5pPr marL="2057349" indent="-228594">
              <a:buFont typeface="Wingdings" panose="05000000000000000000" pitchFamily="2" charset="2"/>
              <a:buChar char="ü"/>
              <a:defRPr sz="1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F14A3866-598C-4B4D-8CEF-8E8EB9E653C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0A7DF736-A6EE-A649-AE58-4F2779BE5EC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A897389-FDC9-4B4F-9058-9FB9E4529928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2FAD034F-BA59-5B42-843D-90BA2B19C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980" y="399100"/>
            <a:ext cx="7904859" cy="61642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79288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01BC2D5-BB04-F84C-AB3A-494E932F6B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3957" y="1615445"/>
            <a:ext cx="2945227" cy="1106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706F6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r-FR"/>
              <a:t>Sommaire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A0A8A15F-CA96-5049-8A20-67A707ACE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2071" y="1615447"/>
            <a:ext cx="6526695" cy="467305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7366F"/>
              </a:buClr>
              <a:buSzTx/>
              <a:buFont typeface="Wingdings" pitchFamily="2" charset="2"/>
              <a:buChar char="ü"/>
              <a:tabLst/>
              <a:defRPr sz="1600" b="1" i="0">
                <a:solidFill>
                  <a:srgbClr val="706F6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fr-FR"/>
              <a:t> Cliquez pour modifier les styles du texte du masque</a:t>
            </a:r>
          </a:p>
          <a:p>
            <a:pPr lvl="0"/>
            <a:endParaRPr lang="fr-FR"/>
          </a:p>
        </p:txBody>
      </p:sp>
      <p:sp>
        <p:nvSpPr>
          <p:cNvPr id="15" name="Espace réservé de la date 3">
            <a:extLst>
              <a:ext uri="{FF2B5EF4-FFF2-40B4-BE49-F238E27FC236}">
                <a16:creationId xmlns:a16="http://schemas.microsoft.com/office/drawing/2014/main" id="{179AECF3-1CE8-7A44-9E5E-0773578FDCD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58547" y="6356351"/>
            <a:ext cx="2743200" cy="365125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83A5FE0D-FDE5-244A-B430-A37245D7C95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658949" y="6356351"/>
            <a:ext cx="4494452" cy="365125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| Comité Régional CaRE #2</a:t>
            </a:r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988AC688-9144-7044-88BE-E64488186E8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898835" y="6356351"/>
            <a:ext cx="2743200" cy="365125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A897389-FDC9-4B4F-9058-9FB9E4529928}" type="slidenum">
              <a:rPr lang="fr-FR" smtClean="0"/>
              <a:pPr/>
              <a:t>‹N°›</a:t>
            </a:fld>
            <a:endParaRPr lang="fr-FR" sz="1000"/>
          </a:p>
        </p:txBody>
      </p:sp>
    </p:spTree>
    <p:extLst>
      <p:ext uri="{BB962C8B-B14F-4D97-AF65-F5344CB8AC3E}">
        <p14:creationId xmlns:p14="http://schemas.microsoft.com/office/powerpoint/2010/main" val="3886937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/>
          <p:nvPr/>
        </p:nvSpPr>
        <p:spPr>
          <a:xfrm>
            <a:off x="11312525" y="6513513"/>
            <a:ext cx="422400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fr" sz="933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‹N°›</a:t>
            </a:fld>
            <a:endParaRPr sz="933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5" name="Google Shape;65;p15"/>
          <p:cNvCxnSpPr/>
          <p:nvPr/>
        </p:nvCxnSpPr>
        <p:spPr>
          <a:xfrm rot="10800000">
            <a:off x="11312363" y="6503988"/>
            <a:ext cx="3256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6" name="Google Shape;6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12551" y="220664"/>
            <a:ext cx="434975" cy="65404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554737" y="315897"/>
            <a:ext cx="9427600" cy="5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293173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554737" y="957799"/>
            <a:ext cx="9427600" cy="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400"/>
              <a:buChar char="​"/>
              <a:defRPr sz="1867" b="0"/>
            </a:lvl1pPr>
            <a:lvl2pPr lvl="1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00"/>
              <a:buChar char="►"/>
              <a:defRPr/>
            </a:lvl2pPr>
            <a:lvl3pPr lvl="2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6pPr>
            <a:lvl7pPr lvl="6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7pPr>
            <a:lvl8pPr lvl="7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400"/>
              <a:buChar char="▫"/>
              <a:defRPr/>
            </a:lvl8pPr>
            <a:lvl9pPr lvl="8" algn="l" rtl="0">
              <a:lnSpc>
                <a:spcPct val="100000"/>
              </a:lnSpc>
              <a:spcBef>
                <a:spcPts val="267"/>
              </a:spcBef>
              <a:spcAft>
                <a:spcPts val="267"/>
              </a:spcAft>
              <a:buClr>
                <a:schemeClr val="dk1"/>
              </a:buClr>
              <a:buSzPts val="1400"/>
              <a:buChar char="▫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3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article / Fo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42F5E0A-62D6-3649-B081-B1396B1130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55" y="501063"/>
            <a:ext cx="516648" cy="24999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3284865-CFF5-384E-8D1E-E95C88F61152}"/>
              </a:ext>
            </a:extLst>
          </p:cNvPr>
          <p:cNvCxnSpPr>
            <a:cxnSpLocks/>
          </p:cNvCxnSpPr>
          <p:nvPr userDrawn="1"/>
        </p:nvCxnSpPr>
        <p:spPr>
          <a:xfrm>
            <a:off x="476353" y="864175"/>
            <a:ext cx="3328827" cy="0"/>
          </a:xfrm>
          <a:prstGeom prst="line">
            <a:avLst/>
          </a:prstGeom>
          <a:ln>
            <a:solidFill>
              <a:srgbClr val="6F707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>
            <a:extLst>
              <a:ext uri="{FF2B5EF4-FFF2-40B4-BE49-F238E27FC236}">
                <a16:creationId xmlns:a16="http://schemas.microsoft.com/office/drawing/2014/main" id="{8816FF46-CBD5-4942-B676-27BE5BD81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0356" y="1298868"/>
            <a:ext cx="11037283" cy="480400"/>
          </a:xfrm>
        </p:spPr>
        <p:txBody>
          <a:bodyPr lIns="0" tIns="0" rIns="0" bIns="0">
            <a:noAutofit/>
          </a:bodyPr>
          <a:lstStyle>
            <a:lvl1pPr>
              <a:lnSpc>
                <a:spcPts val="2400"/>
              </a:lnSpc>
              <a:defRPr lang="fr-FR" sz="28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lnSpc>
                <a:spcPts val="1800"/>
              </a:lnSpc>
            </a:pPr>
            <a:r>
              <a:rPr lang="fr-FR" sz="2800" b="1">
                <a:latin typeface="Arial" panose="020B0604020202020204" pitchFamily="34" charset="0"/>
                <a:cs typeface="Arial" panose="020B0604020202020204" pitchFamily="34" charset="0"/>
              </a:rPr>
              <a:t>Cliquer pour ajouter un titre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A7E251FD-9F0E-194D-8757-F7FD7B73E04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0356" y="1876289"/>
            <a:ext cx="11037283" cy="4117537"/>
          </a:xfrm>
        </p:spPr>
        <p:txBody>
          <a:bodyPr lIns="0" tIns="0" rIns="0" bIns="0">
            <a:noAutofit/>
          </a:bodyPr>
          <a:lstStyle>
            <a:lvl1pPr marL="0" indent="0" algn="just">
              <a:lnSpc>
                <a:spcPts val="2000"/>
              </a:lnSpc>
              <a:buNone/>
              <a:defRPr lang="fr-FR" sz="14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algn="just">
              <a:lnSpc>
                <a:spcPts val="1500"/>
              </a:lnSpc>
            </a:pP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Aximus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. Fic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temporit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idis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licature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comnisquidem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etur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officae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ipsandant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sum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etur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adipsam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parum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latem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verum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volorem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etur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auda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conetum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imint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quide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velicipiento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consequo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et ad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magnis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aceaquunt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modiossed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quo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veliquam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illab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imolenis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sam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sequo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eaquam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velis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optasinto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dolorest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aperita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estias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quia sus,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volorio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il minci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officienimin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cullor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mo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doluptas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inume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pratae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latem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apita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veruptas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velenec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ullaborem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anis doles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rehenda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escipienihil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quodita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tusapisCus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prorepe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litempo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riantem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porerestrunt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volendi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temolum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simodit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exceprae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siti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rem.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Ucia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duciis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ium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adicipsa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volorem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nonseditat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fuga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. Nam, non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nimuscia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cum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repedit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atibus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simos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est ex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elique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simaio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mo quid et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mint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es rendent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iuntinus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ulluptas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int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plaut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pliquatur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serepudae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lis ut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alis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accupti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err="1">
                <a:latin typeface="Arial" panose="020B0604020202020204" pitchFamily="34" charset="0"/>
                <a:cs typeface="Arial" panose="020B0604020202020204" pitchFamily="34" charset="0"/>
              </a:rPr>
              <a:t>atquiditatem</a:t>
            </a:r>
            <a:r>
              <a:rPr lang="fr-FR" sz="1400">
                <a:latin typeface="Arial" panose="020B0604020202020204" pitchFamily="34" charset="0"/>
                <a:cs typeface="Arial" panose="020B0604020202020204" pitchFamily="34" charset="0"/>
              </a:rPr>
              <a:t> est.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3160268-7C44-E042-BBDA-469CAAA4A9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77" b="2929"/>
          <a:stretch/>
        </p:blipFill>
        <p:spPr>
          <a:xfrm>
            <a:off x="6762762" y="493776"/>
            <a:ext cx="5429239" cy="636422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DC0CF81-DDE5-456C-8E9B-251A36E14DA4}"/>
              </a:ext>
            </a:extLst>
          </p:cNvPr>
          <p:cNvSpPr txBox="1"/>
          <p:nvPr userDrawn="1"/>
        </p:nvSpPr>
        <p:spPr>
          <a:xfrm>
            <a:off x="484964" y="6210770"/>
            <a:ext cx="6595672" cy="1306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fld id="{DFBB88F6-70E2-4B72-B838-DF54FDDD47A7}" type="slidenum">
              <a:rPr lang="fr-FR" sz="851" kern="1200" smtClean="0">
                <a:solidFill>
                  <a:srgbClr val="6F70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>
                <a:lnSpc>
                  <a:spcPts val="1100"/>
                </a:lnSpc>
              </a:pPr>
              <a:t>‹N°›</a:t>
            </a:fld>
            <a:r>
              <a:rPr lang="fr-FR" sz="851" kern="1200">
                <a:solidFill>
                  <a:srgbClr val="6F707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| CA ANS/ </a:t>
            </a:r>
            <a:r>
              <a:rPr lang="fr-FR" sz="85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mars 2024 </a:t>
            </a:r>
          </a:p>
        </p:txBody>
      </p:sp>
      <p:sp>
        <p:nvSpPr>
          <p:cNvPr id="18" name="Espace réservé du texte 21">
            <a:extLst>
              <a:ext uri="{FF2B5EF4-FFF2-40B4-BE49-F238E27FC236}">
                <a16:creationId xmlns:a16="http://schemas.microsoft.com/office/drawing/2014/main" id="{524D6CAE-4B8F-43CC-B985-4421A2A95E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43279" y="641992"/>
            <a:ext cx="7802381" cy="304800"/>
          </a:xfr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1800" b="1" kern="1200" dirty="0">
                <a:solidFill>
                  <a:srgbClr val="6F707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partie</a:t>
            </a:r>
          </a:p>
        </p:txBody>
      </p:sp>
    </p:spTree>
    <p:extLst>
      <p:ext uri="{BB962C8B-B14F-4D97-AF65-F5344CB8AC3E}">
        <p14:creationId xmlns:p14="http://schemas.microsoft.com/office/powerpoint/2010/main" val="2379812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body" idx="1"/>
          </p:nvPr>
        </p:nvSpPr>
        <p:spPr>
          <a:xfrm>
            <a:off x="1103445" y="1124744"/>
            <a:ext cx="10753195" cy="4992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None/>
              <a:defRPr sz="2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6AB2"/>
              </a:buClr>
              <a:buSzPts val="1800"/>
              <a:buFont typeface="Noto Sans Symbols"/>
              <a:buChar char="►"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75757"/>
              </a:buClr>
              <a:buSzPts val="1600"/>
              <a:buFont typeface="Arimo"/>
              <a:buChar char="&lt;"/>
              <a:defRPr sz="16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4169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575757"/>
              </a:buClr>
              <a:buSzPts val="1820"/>
              <a:buFont typeface="Arial"/>
              <a:buChar char="•"/>
              <a:defRPr sz="14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242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575757"/>
              </a:buClr>
              <a:buSzPts val="1320"/>
              <a:buFont typeface="Arial"/>
              <a:buChar char="•"/>
              <a:defRPr sz="12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sldNum" idx="12"/>
          </p:nvPr>
        </p:nvSpPr>
        <p:spPr>
          <a:xfrm>
            <a:off x="143339" y="6333323"/>
            <a:ext cx="3831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1067" b="0" i="1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1067" b="0" i="1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1067" b="0" i="1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1067" b="0" i="1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1067" b="0" i="1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spcAft>
                <a:spcPts val="0"/>
              </a:spcAft>
              <a:buNone/>
              <a:defRPr sz="1067" b="0" i="1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spcAft>
                <a:spcPts val="0"/>
              </a:spcAft>
              <a:buNone/>
              <a:defRPr sz="1067" b="0" i="1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spcAft>
                <a:spcPts val="0"/>
              </a:spcAft>
              <a:buNone/>
              <a:defRPr sz="1067" b="0" i="1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spcAft>
                <a:spcPts val="0"/>
              </a:spcAft>
              <a:buNone/>
              <a:defRPr sz="1067" b="0" i="1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Google Shape;12;p14"/>
          <p:cNvSpPr txBox="1">
            <a:spLocks noGrp="1"/>
          </p:cNvSpPr>
          <p:nvPr>
            <p:ph type="ftr" idx="11"/>
          </p:nvPr>
        </p:nvSpPr>
        <p:spPr>
          <a:xfrm>
            <a:off x="545004" y="6333323"/>
            <a:ext cx="92353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00"/>
              <a:buFont typeface="Arial"/>
              <a:buNone/>
              <a:defRPr sz="1067" b="0" i="1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/>
              <a:t>| Comité Régional CaRE #2</a:t>
            </a:r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title"/>
          </p:nvPr>
        </p:nvSpPr>
        <p:spPr>
          <a:xfrm>
            <a:off x="1103445" y="116632"/>
            <a:ext cx="10752123" cy="72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6AB2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6AB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14" name="Google Shape;14;p14"/>
          <p:cNvCxnSpPr/>
          <p:nvPr/>
        </p:nvCxnSpPr>
        <p:spPr>
          <a:xfrm>
            <a:off x="194853" y="932723"/>
            <a:ext cx="11804403" cy="0"/>
          </a:xfrm>
          <a:prstGeom prst="straightConnector1">
            <a:avLst/>
          </a:prstGeom>
          <a:noFill/>
          <a:ln w="9525" cap="flat" cmpd="sng">
            <a:solidFill>
              <a:srgbClr val="57575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" name="Google Shape;15;p14"/>
          <p:cNvCxnSpPr/>
          <p:nvPr/>
        </p:nvCxnSpPr>
        <p:spPr>
          <a:xfrm>
            <a:off x="194853" y="932723"/>
            <a:ext cx="11804403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" name="Google Shape;16;p1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94854" y="116632"/>
            <a:ext cx="715733" cy="63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504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1" r:id="rId3"/>
    <p:sldLayoutId id="2147483662" r:id="rId4"/>
    <p:sldLayoutId id="2147483664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711" r:id="rId11"/>
    <p:sldLayoutId id="2147483734" r:id="rId12"/>
    <p:sldLayoutId id="2147483757" r:id="rId13"/>
  </p:sldLayoutIdLst>
  <p:transition>
    <p:fade/>
  </p:transition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/>
              <a:t>| Comité Régional CaRE #2</a:t>
            </a:r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7161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756" r:id="rId6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5781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060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  <p:sldLayoutId id="2147483791" r:id="rId24"/>
    <p:sldLayoutId id="2147483792" r:id="rId25"/>
    <p:sldLayoutId id="2147483793" r:id="rId26"/>
    <p:sldLayoutId id="2147483794" r:id="rId27"/>
    <p:sldLayoutId id="2147483795" r:id="rId28"/>
    <p:sldLayoutId id="2147483796" r:id="rId29"/>
    <p:sldLayoutId id="2147483797" r:id="rId30"/>
    <p:sldLayoutId id="2147483798" r:id="rId31"/>
  </p:sldLayoutIdLst>
  <p:hf hdr="0" dt="0"/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81.svg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hyperlink" Target="https://esante.gouv.fr/strategie-nationale/cybersecurite/axe-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53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7" Type="http://schemas.openxmlformats.org/officeDocument/2006/relationships/image" Target="../media/image103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2.png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sv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jpe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2.png"/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12" Type="http://schemas.openxmlformats.org/officeDocument/2006/relationships/image" Target="../media/image121.png"/><Relationship Id="rId2" Type="http://schemas.openxmlformats.org/officeDocument/2006/relationships/hyperlink" Target="https://www.esante-paysdelaloire.fr/tous-nos-services/securite-numerique-en-sante-99-168.html" TargetMode="Externa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6.png"/><Relationship Id="rId11" Type="http://schemas.openxmlformats.org/officeDocument/2006/relationships/image" Target="../media/image120.png"/><Relationship Id="rId5" Type="http://schemas.openxmlformats.org/officeDocument/2006/relationships/image" Target="../media/image115.png"/><Relationship Id="rId10" Type="http://schemas.openxmlformats.org/officeDocument/2006/relationships/hyperlink" Target="mailto:cyber.esms@esante-paysdelaloire.fr" TargetMode="External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8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9.jpeg"/><Relationship Id="rId9" Type="http://schemas.microsoft.com/office/2007/relationships/diagramDrawing" Target="../diagrams/drawing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39.sv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38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34.png"/><Relationship Id="rId11" Type="http://schemas.openxmlformats.org/officeDocument/2006/relationships/hyperlink" Target="https://www.esante-paysdelaloire.fr/tous-nos-services/securite-numerique-en-sante-99-111.html?vars=cHJlc3RhdGlvbl9pZD0yOA%3D%3D&amp;prestation_id=28" TargetMode="External"/><Relationship Id="rId5" Type="http://schemas.openxmlformats.org/officeDocument/2006/relationships/image" Target="../media/image133.png"/><Relationship Id="rId10" Type="http://schemas.openxmlformats.org/officeDocument/2006/relationships/hyperlink" Target="https://www.esante-paysdelaloire.fr/nos-services/securite-numerique-en-sante-99-111.html" TargetMode="External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2.png"/><Relationship Id="rId3" Type="http://schemas.openxmlformats.org/officeDocument/2006/relationships/image" Target="../media/image113.png"/><Relationship Id="rId7" Type="http://schemas.openxmlformats.org/officeDocument/2006/relationships/image" Target="../media/image117.jpeg"/><Relationship Id="rId12" Type="http://schemas.openxmlformats.org/officeDocument/2006/relationships/image" Target="../media/image121.png"/><Relationship Id="rId2" Type="http://schemas.openxmlformats.org/officeDocument/2006/relationships/hyperlink" Target="https://www.esante-paysdelaloire.fr/tous-nos-services/securite-numerique-en-sante-99-168.html" TargetMode="Externa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16.png"/><Relationship Id="rId11" Type="http://schemas.openxmlformats.org/officeDocument/2006/relationships/image" Target="../media/image120.png"/><Relationship Id="rId5" Type="http://schemas.openxmlformats.org/officeDocument/2006/relationships/image" Target="../media/image115.png"/><Relationship Id="rId10" Type="http://schemas.openxmlformats.org/officeDocument/2006/relationships/hyperlink" Target="mailto:cyber.esms@esante-paysdelaloire.fr" TargetMode="External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svg"/><Relationship Id="rId7" Type="http://schemas.openxmlformats.org/officeDocument/2006/relationships/image" Target="../media/image145.sv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4.png"/><Relationship Id="rId5" Type="http://schemas.openxmlformats.org/officeDocument/2006/relationships/image" Target="../media/image143.svg"/><Relationship Id="rId4" Type="http://schemas.openxmlformats.org/officeDocument/2006/relationships/image" Target="../media/image142.png"/><Relationship Id="rId9" Type="http://schemas.openxmlformats.org/officeDocument/2006/relationships/image" Target="../media/image14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56.jpeg"/><Relationship Id="rId11" Type="http://schemas.openxmlformats.org/officeDocument/2006/relationships/image" Target="../media/image161.jpeg"/><Relationship Id="rId5" Type="http://schemas.openxmlformats.org/officeDocument/2006/relationships/image" Target="../media/image155.jpeg"/><Relationship Id="rId10" Type="http://schemas.openxmlformats.org/officeDocument/2006/relationships/image" Target="../media/image160.jpeg"/><Relationship Id="rId4" Type="http://schemas.openxmlformats.org/officeDocument/2006/relationships/image" Target="../media/image154.jpeg"/><Relationship Id="rId9" Type="http://schemas.openxmlformats.org/officeDocument/2006/relationships/image" Target="../media/image1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hyperlink" Target="https://esante.gouv.fr/essms/cybersecurite" TargetMode="External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svg"/><Relationship Id="rId7" Type="http://schemas.openxmlformats.org/officeDocument/2006/relationships/image" Target="../media/image167.sv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6.png"/><Relationship Id="rId5" Type="http://schemas.openxmlformats.org/officeDocument/2006/relationships/image" Target="../media/image165.svg"/><Relationship Id="rId4" Type="http://schemas.openxmlformats.org/officeDocument/2006/relationships/image" Target="../media/image1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2.svg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ybermalveillance.gouv.fr/tous-nos-contenus/bonnes-pratiques/sauvegardes" TargetMode="External"/><Relationship Id="rId3" Type="http://schemas.openxmlformats.org/officeDocument/2006/relationships/image" Target="../media/image173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5.png"/><Relationship Id="rId11" Type="http://schemas.openxmlformats.org/officeDocument/2006/relationships/hyperlink" Target="https://www.cybermalveillance.gouv.fr/tous-nos-contenus/bonnes-pratiques/mises-a-jour" TargetMode="External"/><Relationship Id="rId5" Type="http://schemas.openxmlformats.org/officeDocument/2006/relationships/hyperlink" Target="https://cyber.gouv.fr/sites/default/files/2018/11/guide-cartographie-systeme-information-anssi-pa-046.pdf" TargetMode="External"/><Relationship Id="rId10" Type="http://schemas.openxmlformats.org/officeDocument/2006/relationships/image" Target="../media/image178.png"/><Relationship Id="rId4" Type="http://schemas.openxmlformats.org/officeDocument/2006/relationships/image" Target="../media/image174.png"/><Relationship Id="rId9" Type="http://schemas.openxmlformats.org/officeDocument/2006/relationships/image" Target="../media/image1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5.png"/><Relationship Id="rId18" Type="http://schemas.openxmlformats.org/officeDocument/2006/relationships/hyperlink" Target="https://esante.gouv.fr/webinaires/securiser-la-chaine-didentification-electronique-des-professionnels-en-structure-premieres-etapes-mener-et-retours-dexperience-de-laureats-hospiconnect" TargetMode="External"/><Relationship Id="rId3" Type="http://schemas.openxmlformats.org/officeDocument/2006/relationships/image" Target="../media/image173.png"/><Relationship Id="rId7" Type="http://schemas.openxmlformats.org/officeDocument/2006/relationships/image" Target="../media/image180.png"/><Relationship Id="rId12" Type="http://schemas.openxmlformats.org/officeDocument/2006/relationships/image" Target="../media/image184.png"/><Relationship Id="rId17" Type="http://schemas.openxmlformats.org/officeDocument/2006/relationships/image" Target="../media/image18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87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cybermalveillance.gouv.fr/tous-nos-contenus/bonnes-pratiques/antivirus" TargetMode="External"/><Relationship Id="rId11" Type="http://schemas.openxmlformats.org/officeDocument/2006/relationships/hyperlink" Target="https://www.cybermalveillance.gouv.fr/tous-nos-contenus/bonnes-pratiques/mots-de-passe" TargetMode="External"/><Relationship Id="rId5" Type="http://schemas.openxmlformats.org/officeDocument/2006/relationships/image" Target="../media/image179.png"/><Relationship Id="rId15" Type="http://schemas.openxmlformats.org/officeDocument/2006/relationships/image" Target="../media/image186.png"/><Relationship Id="rId10" Type="http://schemas.openxmlformats.org/officeDocument/2006/relationships/image" Target="../media/image183.png"/><Relationship Id="rId4" Type="http://schemas.openxmlformats.org/officeDocument/2006/relationships/image" Target="../media/image176.png"/><Relationship Id="rId9" Type="http://schemas.openxmlformats.org/officeDocument/2006/relationships/image" Target="../media/image182.png"/><Relationship Id="rId14" Type="http://schemas.openxmlformats.org/officeDocument/2006/relationships/hyperlink" Target="https://cyber.gouv.fr/publications/recommandations-relatives-lauthentification-multifacteur-et-aux-mots-de-passe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3.png"/><Relationship Id="rId7" Type="http://schemas.openxmlformats.org/officeDocument/2006/relationships/image" Target="../media/image191.png"/><Relationship Id="rId12" Type="http://schemas.openxmlformats.org/officeDocument/2006/relationships/image" Target="../media/image19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.png"/><Relationship Id="rId11" Type="http://schemas.openxmlformats.org/officeDocument/2006/relationships/hyperlink" Target="https://www.cybermalveillance.gouv.fr/tous-nos-contenus/bonnes-pratiques/securite-usages-pro-perso" TargetMode="External"/><Relationship Id="rId5" Type="http://schemas.openxmlformats.org/officeDocument/2006/relationships/hyperlink" Target="https://cyber.gouv.fr/publications/recommandations-pour-choisir-des-pare-feux-maitrises-dans-les-zones-exposees-internet" TargetMode="External"/><Relationship Id="rId10" Type="http://schemas.openxmlformats.org/officeDocument/2006/relationships/image" Target="../media/image192.png"/><Relationship Id="rId4" Type="http://schemas.openxmlformats.org/officeDocument/2006/relationships/image" Target="../media/image189.png"/><Relationship Id="rId9" Type="http://schemas.openxmlformats.org/officeDocument/2006/relationships/hyperlink" Target="https://www.cybermalveillance.gouv.fr/tous-nos-contenus/fiches-reflexes/hameconnage-phishing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cyber.gouv.fr/publications/recommandations-pour-choisir-des-pare-feux-maitrises-dans-les-zones-exposees-internet" TargetMode="External"/><Relationship Id="rId13" Type="http://schemas.openxmlformats.org/officeDocument/2006/relationships/image" Target="../media/image187.png"/><Relationship Id="rId3" Type="http://schemas.openxmlformats.org/officeDocument/2006/relationships/image" Target="../media/image191.png"/><Relationship Id="rId7" Type="http://schemas.openxmlformats.org/officeDocument/2006/relationships/image" Target="../media/image196.png"/><Relationship Id="rId12" Type="http://schemas.openxmlformats.org/officeDocument/2006/relationships/image" Target="../media/image1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5.png"/><Relationship Id="rId11" Type="http://schemas.openxmlformats.org/officeDocument/2006/relationships/hyperlink" Target="file:///C:\Users\mbuguet1\Downloads\guide_nomadisme_anssi_pa_054_v2.pdf" TargetMode="External"/><Relationship Id="rId5" Type="http://schemas.openxmlformats.org/officeDocument/2006/relationships/image" Target="../media/image194.png"/><Relationship Id="rId10" Type="http://schemas.openxmlformats.org/officeDocument/2006/relationships/image" Target="../media/image198.png"/><Relationship Id="rId4" Type="http://schemas.openxmlformats.org/officeDocument/2006/relationships/hyperlink" Target="https://www.coorpacademy.com/ans-formation/" TargetMode="External"/><Relationship Id="rId9" Type="http://schemas.openxmlformats.org/officeDocument/2006/relationships/image" Target="../media/image19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191.png"/><Relationship Id="rId3" Type="http://schemas.openxmlformats.org/officeDocument/2006/relationships/image" Target="../media/image200.png"/><Relationship Id="rId7" Type="http://schemas.openxmlformats.org/officeDocument/2006/relationships/hyperlink" Target="https://esante.gouv.fr/sites/default/files/media_entity/documents/kit-exercice-de-crise-cyber-v2.zip" TargetMode="External"/><Relationship Id="rId12" Type="http://schemas.openxmlformats.org/officeDocument/2006/relationships/image" Target="../media/image20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sante.gouv.fr/essms" TargetMode="External"/><Relationship Id="rId11" Type="http://schemas.openxmlformats.org/officeDocument/2006/relationships/hyperlink" Target="https://esante.gouv.fr/webinaires/programme-care-presentation-des-kits-dexercice-de-crise-v2" TargetMode="External"/><Relationship Id="rId5" Type="http://schemas.openxmlformats.org/officeDocument/2006/relationships/image" Target="../media/image202.jpeg"/><Relationship Id="rId10" Type="http://schemas.openxmlformats.org/officeDocument/2006/relationships/image" Target="../media/image205.png"/><Relationship Id="rId4" Type="http://schemas.openxmlformats.org/officeDocument/2006/relationships/image" Target="../media/image201.svg"/><Relationship Id="rId9" Type="http://schemas.openxmlformats.org/officeDocument/2006/relationships/image" Target="../media/image20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hyperlink" Target="https://www.cnil.fr/fr/securite-gerer-la-sous-traitance" TargetMode="External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70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sante.gouv.fr/sites/default/files/media_entity/documents/ANS_GUIDECYBER_PHASE%201-EXE%20-V2.pdf" TargetMode="External"/><Relationship Id="rId5" Type="http://schemas.openxmlformats.org/officeDocument/2006/relationships/hyperlink" Target="https://esante.gouv.fr/strategie-nationale/cybersecurite/axe-2" TargetMode="External"/><Relationship Id="rId4" Type="http://schemas.openxmlformats.org/officeDocument/2006/relationships/image" Target="../media/image71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13" Type="http://schemas.openxmlformats.org/officeDocument/2006/relationships/image" Target="../media/image202.jpeg"/><Relationship Id="rId18" Type="http://schemas.openxmlformats.org/officeDocument/2006/relationships/hyperlink" Target="https://esante.gouv.fr/sites/default/files/media_entity/documents/ANS_GUIDECYBER_PHASE%201-EXE%20-V2.pdf" TargetMode="External"/><Relationship Id="rId3" Type="http://schemas.openxmlformats.org/officeDocument/2006/relationships/hyperlink" Target="https://esante.gouv.fr/essms/cybersecurite" TargetMode="External"/><Relationship Id="rId21" Type="http://schemas.openxmlformats.org/officeDocument/2006/relationships/image" Target="../media/image221.png"/><Relationship Id="rId7" Type="http://schemas.openxmlformats.org/officeDocument/2006/relationships/hyperlink" Target="https://esante.gouv.fr/strategie-nationale/cybersecurite/axe-2" TargetMode="External"/><Relationship Id="rId12" Type="http://schemas.openxmlformats.org/officeDocument/2006/relationships/image" Target="../media/image194.png"/><Relationship Id="rId17" Type="http://schemas.openxmlformats.org/officeDocument/2006/relationships/image" Target="../media/image219.png"/><Relationship Id="rId2" Type="http://schemas.openxmlformats.org/officeDocument/2006/relationships/image" Target="../media/image216.png"/><Relationship Id="rId16" Type="http://schemas.openxmlformats.org/officeDocument/2006/relationships/hyperlink" Target="https://esante.gouv.fr/sites/default/files/media_entity/documents/kit-pcra-medico-social.zip" TargetMode="External"/><Relationship Id="rId20" Type="http://schemas.openxmlformats.org/officeDocument/2006/relationships/hyperlink" Target="https://cyberveille.esante.gouv.fr/dossiers-thematique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11" Type="http://schemas.openxmlformats.org/officeDocument/2006/relationships/hyperlink" Target="https://www.coorpacademy.com/ans-formation/" TargetMode="External"/><Relationship Id="rId5" Type="http://schemas.openxmlformats.org/officeDocument/2006/relationships/hyperlink" Target="https://view.officeapps.live.com/op/view.aspx?src=https%3A%2F%2Fesante.gouv.fr%2Fsites%2Fdefault%2Ffiles%2Fmedia_entity%2Fdocuments%2Fvf_opssims.xlsx&amp;wdOrigin=BROWSELINK" TargetMode="External"/><Relationship Id="rId15" Type="http://schemas.openxmlformats.org/officeDocument/2006/relationships/image" Target="../media/image218.png"/><Relationship Id="rId10" Type="http://schemas.openxmlformats.org/officeDocument/2006/relationships/hyperlink" Target="https://esante.gouv.fr/sites/default/files/media_entity/documents/kit-exercice-de-crise-cyber-v2.zip" TargetMode="External"/><Relationship Id="rId19" Type="http://schemas.openxmlformats.org/officeDocument/2006/relationships/image" Target="../media/image220.png"/><Relationship Id="rId4" Type="http://schemas.openxmlformats.org/officeDocument/2006/relationships/image" Target="../media/image217.png"/><Relationship Id="rId9" Type="http://schemas.openxmlformats.org/officeDocument/2006/relationships/image" Target="../media/image204.png"/><Relationship Id="rId14" Type="http://schemas.openxmlformats.org/officeDocument/2006/relationships/hyperlink" Target="https://esante.gouv.fr/essms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hyperlink" Target="https://esante.gouv.fr/strategie-nationale/cybersecurite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olidarites.gouv.fr/sites/solidarite/files/2023-01/Guide-Plan-bleu-en-Ehpad-.pdf" TargetMode="External"/><Relationship Id="rId2" Type="http://schemas.openxmlformats.org/officeDocument/2006/relationships/hyperlink" Target="https://signalement.social-sante.gouv.fr/##/accueil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hyperlink" Target="https://www.has-sante.fr/upload/docs/application/pdf/2022-03/referentiel_devaluation_de_la_qualite_essms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>
            <a:spLocks noGrp="1"/>
          </p:cNvSpPr>
          <p:nvPr>
            <p:ph type="ctrTitle"/>
          </p:nvPr>
        </p:nvSpPr>
        <p:spPr>
          <a:xfrm>
            <a:off x="5202270" y="2601424"/>
            <a:ext cx="6864085" cy="24666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fr-FR" sz="3700">
                <a:solidFill>
                  <a:schemeClr val="bg2"/>
                </a:solidFill>
              </a:rPr>
              <a:t>La cybersécurité dans le médico-social : quelles premières actions mettre en place?</a:t>
            </a:r>
            <a:br>
              <a:rPr lang="fr-FR" sz="3700"/>
            </a:br>
            <a:br>
              <a:rPr lang="fr-FR" sz="3700"/>
            </a:br>
            <a:r>
              <a:rPr lang="fr-FR" sz="3200">
                <a:solidFill>
                  <a:schemeClr val="bg2"/>
                </a:solidFill>
              </a:rPr>
              <a:t>Webinaire – 03/06/2025</a:t>
            </a:r>
            <a:endParaRPr lang="fr-FR">
              <a:solidFill>
                <a:schemeClr val="bg2"/>
              </a:solidFill>
              <a:highlight>
                <a:srgbClr val="FFFF00"/>
              </a:highlight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E0316A4-2E22-4F95-811A-58C0446F1F7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959" y="430412"/>
            <a:ext cx="2129721" cy="76887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5D58E76-490C-4B11-947E-8DE29FE0B3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69" b="19593"/>
          <a:stretch/>
        </p:blipFill>
        <p:spPr>
          <a:xfrm>
            <a:off x="433500" y="440058"/>
            <a:ext cx="2947452" cy="484641"/>
          </a:xfrm>
          <a:prstGeom prst="rect">
            <a:avLst/>
          </a:prstGeo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3EE2CFC-CEF6-DB63-23E7-7E60524B9415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5615947" y="5326767"/>
            <a:ext cx="6036733" cy="513493"/>
          </a:xfrm>
        </p:spPr>
        <p:txBody>
          <a:bodyPr>
            <a:normAutofit fontScale="92500" lnSpcReduction="10000"/>
          </a:bodyPr>
          <a:lstStyle/>
          <a:p>
            <a:r>
              <a:rPr lang="fr-FR">
                <a:solidFill>
                  <a:schemeClr val="tx1">
                    <a:lumMod val="50000"/>
                    <a:lumOff val="50000"/>
                  </a:schemeClr>
                </a:solidFill>
              </a:rPr>
              <a:t>Agence </a:t>
            </a:r>
            <a:r>
              <a:rPr lang="fr-FR">
                <a:solidFill>
                  <a:srgbClr val="E5237F"/>
                </a:solidFill>
              </a:rPr>
              <a:t>du</a:t>
            </a:r>
            <a:r>
              <a:rPr lang="fr-FR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fr-FR">
                <a:solidFill>
                  <a:srgbClr val="C8176A"/>
                </a:solidFill>
              </a:rPr>
              <a:t>Numérique </a:t>
            </a:r>
            <a:r>
              <a:rPr lang="fr-FR">
                <a:solidFill>
                  <a:schemeClr val="bg2"/>
                </a:solidFill>
              </a:rPr>
              <a:t>en Santé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6B408-DB2A-AEFB-D3E2-C5CD44713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33" y="1851685"/>
            <a:ext cx="8417193" cy="1896697"/>
          </a:xfrm>
        </p:spPr>
        <p:txBody>
          <a:bodyPr>
            <a:normAutofit/>
          </a:bodyPr>
          <a:lstStyle/>
          <a:p>
            <a:r>
              <a:rPr lang="fr-FR"/>
              <a:t>2. Quelles sont les premières actions à mener ?</a:t>
            </a:r>
          </a:p>
        </p:txBody>
      </p:sp>
    </p:spTree>
    <p:extLst>
      <p:ext uri="{BB962C8B-B14F-4D97-AF65-F5344CB8AC3E}">
        <p14:creationId xmlns:p14="http://schemas.microsoft.com/office/powerpoint/2010/main" val="1317621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0BABE-E193-50DB-E2C8-9E1D6DA63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5CE5242-BCC2-BB75-C008-A9E1A2451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414" y="232158"/>
            <a:ext cx="7904859" cy="616429"/>
          </a:xfrm>
        </p:spPr>
        <p:txBody>
          <a:bodyPr>
            <a:normAutofit/>
          </a:bodyPr>
          <a:lstStyle/>
          <a:p>
            <a:r>
              <a:rPr lang="fr-FR" sz="2000"/>
              <a:t>Je réalise un diagnostic de cybersécurité </a:t>
            </a:r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05A87AC-392E-3A51-01A7-B711B4D4BF96}"/>
              </a:ext>
            </a:extLst>
          </p:cNvPr>
          <p:cNvSpPr txBox="1"/>
          <p:nvPr/>
        </p:nvSpPr>
        <p:spPr>
          <a:xfrm>
            <a:off x="1043704" y="1053302"/>
            <a:ext cx="10855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7A0242"/>
              </a:buClr>
              <a:buSzPct val="150000"/>
              <a:defRPr/>
            </a:pPr>
            <a:r>
              <a:rPr lang="fr-FR" sz="1600" b="1">
                <a:solidFill>
                  <a:srgbClr val="006AB2"/>
                </a:solidFill>
                <a:latin typeface="Calibri" panose="020F0502020204030204"/>
              </a:rPr>
              <a:t>Le diagnostic cyber me permet de réaliser un état des lieux du risque cyber dans ma structure et de disposer d’un plan d’actions à mettre en place à l’issue du diagnostic.</a:t>
            </a:r>
          </a:p>
        </p:txBody>
      </p:sp>
      <p:pic>
        <p:nvPicPr>
          <p:cNvPr id="3" name="Picture 2" descr="carte mentale ">
            <a:extLst>
              <a:ext uri="{FF2B5EF4-FFF2-40B4-BE49-F238E27FC236}">
                <a16:creationId xmlns:a16="http://schemas.microsoft.com/office/drawing/2014/main" id="{97A5C47D-122F-4A73-D4D2-9D80783B5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06" y="985611"/>
            <a:ext cx="657446" cy="65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que 5" descr="Retour avec un remplissage uni">
            <a:extLst>
              <a:ext uri="{FF2B5EF4-FFF2-40B4-BE49-F238E27FC236}">
                <a16:creationId xmlns:a16="http://schemas.microsoft.com/office/drawing/2014/main" id="{2D4DFC32-A4F3-216E-6214-9A1708BDC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37100">
            <a:off x="3840363" y="1717145"/>
            <a:ext cx="1410459" cy="74875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52FB9C4-ACCB-65C6-B752-3D9BD8222B4E}"/>
              </a:ext>
            </a:extLst>
          </p:cNvPr>
          <p:cNvSpPr txBox="1"/>
          <p:nvPr/>
        </p:nvSpPr>
        <p:spPr>
          <a:xfrm>
            <a:off x="3047114" y="1922248"/>
            <a:ext cx="60977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>
                <a:solidFill>
                  <a:srgbClr val="006AB2"/>
                </a:solidFill>
                <a:latin typeface="Calibri" panose="020F0502020204030204"/>
              </a:rPr>
              <a:t>Je m’appuie sur 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658BD1B-AB7F-5F0C-803C-613A1C9C5867}"/>
              </a:ext>
            </a:extLst>
          </p:cNvPr>
          <p:cNvSpPr txBox="1"/>
          <p:nvPr/>
        </p:nvSpPr>
        <p:spPr>
          <a:xfrm>
            <a:off x="453441" y="4537999"/>
            <a:ext cx="53968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>
                <a:solidFill>
                  <a:srgbClr val="000000"/>
                </a:solidFill>
                <a:latin typeface="Calibri" panose="020F0502020204030204"/>
              </a:rPr>
              <a:t>Permet d'identifier pas-à-pas votre niveau de risque et de maturité en termes de sécurité de votre système d’information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FBD6D45-BB9C-1527-2B9E-9C0129D88E3E}"/>
              </a:ext>
            </a:extLst>
          </p:cNvPr>
          <p:cNvSpPr txBox="1"/>
          <p:nvPr/>
        </p:nvSpPr>
        <p:spPr>
          <a:xfrm>
            <a:off x="699122" y="2485256"/>
            <a:ext cx="46440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i="1">
                <a:solidFill>
                  <a:srgbClr val="000000"/>
                </a:solidFill>
                <a:latin typeface="Calibri" panose="020F0502020204030204"/>
              </a:rPr>
              <a:t>L’OPSSIMS – Observatoire Permanent de la Sécurité des Systèmes d’Information dans le Médico-Social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0EA224AF-6538-95FF-DDFD-1808F2612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04" y="3158194"/>
            <a:ext cx="2458766" cy="74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C35C2B6C-4A79-B08D-5FD4-6DC2D7807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880" y="3582278"/>
            <a:ext cx="2055413" cy="7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C20E3BE-9341-BD95-6D86-497BE9B63401}"/>
              </a:ext>
            </a:extLst>
          </p:cNvPr>
          <p:cNvSpPr txBox="1"/>
          <p:nvPr/>
        </p:nvSpPr>
        <p:spPr>
          <a:xfrm>
            <a:off x="6286711" y="3151378"/>
            <a:ext cx="5407267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fr-FR" sz="1600">
                <a:solidFill>
                  <a:srgbClr val="000000"/>
                </a:solidFill>
                <a:latin typeface="Calibri" panose="020F0502020204030204"/>
              </a:rPr>
              <a:t>L’offre de diagnostic et d’accompagnement proposée par mon CRRC. 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2D216043-6B05-7A59-D7E8-68D24C9BB33A}"/>
              </a:ext>
            </a:extLst>
          </p:cNvPr>
          <p:cNvCxnSpPr>
            <a:cxnSpLocks/>
          </p:cNvCxnSpPr>
          <p:nvPr/>
        </p:nvCxnSpPr>
        <p:spPr>
          <a:xfrm>
            <a:off x="6110177" y="2485256"/>
            <a:ext cx="0" cy="3166978"/>
          </a:xfrm>
          <a:prstGeom prst="line">
            <a:avLst/>
          </a:prstGeom>
          <a:noFill/>
          <a:ln w="6350" cap="flat" cmpd="sng" algn="ctr">
            <a:solidFill>
              <a:srgbClr val="006AB2"/>
            </a:solidFill>
            <a:prstDash val="dash"/>
            <a:miter lim="800000"/>
          </a:ln>
          <a:effectLst/>
        </p:spPr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082F783C-1830-24BC-60A0-7A9B117F3ED9}"/>
              </a:ext>
            </a:extLst>
          </p:cNvPr>
          <p:cNvSpPr txBox="1"/>
          <p:nvPr/>
        </p:nvSpPr>
        <p:spPr>
          <a:xfrm>
            <a:off x="6630061" y="2608349"/>
            <a:ext cx="46440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 i="1">
                <a:solidFill>
                  <a:srgbClr val="000000"/>
                </a:solidFill>
                <a:latin typeface="Calibri" panose="020F0502020204030204"/>
              </a:rPr>
              <a:t>Ainsi que sur :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123D53-5200-E345-25A3-F9D6AED2C83F}"/>
              </a:ext>
            </a:extLst>
          </p:cNvPr>
          <p:cNvSpPr/>
          <p:nvPr/>
        </p:nvSpPr>
        <p:spPr>
          <a:xfrm>
            <a:off x="453442" y="5296477"/>
            <a:ext cx="5396878" cy="1076892"/>
          </a:xfrm>
          <a:prstGeom prst="rect">
            <a:avLst/>
          </a:prstGeom>
          <a:noFill/>
          <a:ln w="12700" cap="flat" cmpd="sng" algn="ctr">
            <a:solidFill>
              <a:srgbClr val="006AB2"/>
            </a:solidFill>
            <a:prstDash val="dash"/>
            <a:miter lim="800000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>
                <a:ln>
                  <a:noFill/>
                </a:ln>
                <a:solidFill>
                  <a:srgbClr val="006AB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 EST LE LIEN AVEC MATURIN-SMS 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MaturiN</a:t>
            </a: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-SMS est le référentiel mesurant la </a:t>
            </a:r>
            <a:r>
              <a:rPr kumimoji="0" lang="fr-FR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maturité numérique des ESMS. </a:t>
            </a:r>
          </a:p>
          <a:p>
            <a:pPr marL="28575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couvre un spectre plus large que l’OPSSIMS,</a:t>
            </a:r>
            <a:r>
              <a:rPr kumimoji="0" lang="fr-FR" sz="1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qui est lui dédié aux sujets de cybersécurité.</a:t>
            </a:r>
          </a:p>
        </p:txBody>
      </p:sp>
      <p:pic>
        <p:nvPicPr>
          <p:cNvPr id="3074" name="Picture 2" descr="un bouton d'alerte ">
            <a:extLst>
              <a:ext uri="{FF2B5EF4-FFF2-40B4-BE49-F238E27FC236}">
                <a16:creationId xmlns:a16="http://schemas.microsoft.com/office/drawing/2014/main" id="{C4E59C1C-9D12-9A64-EDB8-ACB1BBBC7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443" y="4017562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3785394-C6D4-EAA0-7309-6896C76BF92F}"/>
              </a:ext>
            </a:extLst>
          </p:cNvPr>
          <p:cNvSpPr txBox="1"/>
          <p:nvPr/>
        </p:nvSpPr>
        <p:spPr>
          <a:xfrm>
            <a:off x="6958789" y="4048340"/>
            <a:ext cx="4514522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fr-FR" sz="1400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consulte l’offre de service mise à disposition par mon CRRC et je prends contact avec lui</a:t>
            </a:r>
          </a:p>
          <a:p>
            <a:pPr algn="ctr">
              <a:defRPr/>
            </a:pPr>
            <a:r>
              <a:rPr lang="fr-FR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/>
              </a:rPr>
              <a:t>Ressources et mutualisation | e-santé</a:t>
            </a:r>
            <a:r>
              <a:rPr lang="fr-FR" sz="1400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F958140-43E9-0365-DFDD-0B4DAC2FDC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1601" y="4830386"/>
            <a:ext cx="1228898" cy="121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52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4CCEA-7E7D-BF55-6B48-4AE2BAE3F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B96C18F-9C44-1E03-0F5D-51B1FF08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414" y="232158"/>
            <a:ext cx="7904859" cy="616429"/>
          </a:xfrm>
        </p:spPr>
        <p:txBody>
          <a:bodyPr>
            <a:normAutofit/>
          </a:bodyPr>
          <a:lstStyle/>
          <a:p>
            <a:r>
              <a:rPr lang="fr-FR"/>
              <a:t>La parole à la région Provence-Alpes-Côte d’Azur ! </a:t>
            </a:r>
          </a:p>
        </p:txBody>
      </p:sp>
      <p:pic>
        <p:nvPicPr>
          <p:cNvPr id="3" name="Picture 4" descr="GRADeS PACA">
            <a:extLst>
              <a:ext uri="{FF2B5EF4-FFF2-40B4-BE49-F238E27FC236}">
                <a16:creationId xmlns:a16="http://schemas.microsoft.com/office/drawing/2014/main" id="{BA1C53C5-A5B7-CDCE-0E26-272B3C8D4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94" y="3857646"/>
            <a:ext cx="1152762" cy="42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Association Médico Sociale de Provence - Un chemin pour chacun !">
            <a:extLst>
              <a:ext uri="{FF2B5EF4-FFF2-40B4-BE49-F238E27FC236}">
                <a16:creationId xmlns:a16="http://schemas.microsoft.com/office/drawing/2014/main" id="{E4D98B0C-69AD-C861-2704-0E1B9AAF8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583" y="3957947"/>
            <a:ext cx="1270771" cy="32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B68D71-F91D-E5E4-CD03-6E8BF111142C}"/>
              </a:ext>
            </a:extLst>
          </p:cNvPr>
          <p:cNvSpPr/>
          <p:nvPr/>
        </p:nvSpPr>
        <p:spPr>
          <a:xfrm>
            <a:off x="3806392" y="2242606"/>
            <a:ext cx="4579216" cy="2160000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4C324C4-2B51-A6AC-D18C-0A5C0A4A2765}"/>
              </a:ext>
            </a:extLst>
          </p:cNvPr>
          <p:cNvSpPr txBox="1"/>
          <p:nvPr/>
        </p:nvSpPr>
        <p:spPr>
          <a:xfrm>
            <a:off x="6094170" y="3118982"/>
            <a:ext cx="2179627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400" b="1">
                <a:latin typeface="Arial"/>
                <a:cs typeface="Arial"/>
              </a:rPr>
              <a:t>Jérôme PERRICONE</a:t>
            </a:r>
          </a:p>
          <a:p>
            <a:pPr algn="ctr"/>
            <a:r>
              <a:rPr lang="pt-BR" sz="1400">
                <a:latin typeface="Arial"/>
                <a:cs typeface="Arial"/>
              </a:rPr>
              <a:t>Chef de projet cybersécurité</a:t>
            </a:r>
            <a:endParaRPr lang="pt-B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4447602-0244-624E-5965-E9299EB491CB}"/>
              </a:ext>
            </a:extLst>
          </p:cNvPr>
          <p:cNvSpPr txBox="1"/>
          <p:nvPr/>
        </p:nvSpPr>
        <p:spPr>
          <a:xfrm>
            <a:off x="3794749" y="3136749"/>
            <a:ext cx="2179627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400" b="1">
                <a:latin typeface="Arial"/>
                <a:cs typeface="Arial"/>
              </a:rPr>
              <a:t>Vincent PICON</a:t>
            </a:r>
          </a:p>
          <a:p>
            <a:pPr algn="ctr"/>
            <a:r>
              <a:rPr lang="pt-BR" sz="1400">
                <a:latin typeface="Arial"/>
                <a:cs typeface="Arial"/>
              </a:rPr>
              <a:t>DSI</a:t>
            </a:r>
          </a:p>
          <a:p>
            <a:pPr algn="ctr"/>
            <a:r>
              <a:rPr lang="pt-BR" sz="1400">
                <a:latin typeface="Arial"/>
                <a:cs typeface="Arial"/>
              </a:rPr>
              <a:t>AMSP</a:t>
            </a:r>
            <a:endParaRPr lang="pt-B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7" descr="image.png">
            <a:extLst>
              <a:ext uri="{FF2B5EF4-FFF2-40B4-BE49-F238E27FC236}">
                <a16:creationId xmlns:a16="http://schemas.microsoft.com/office/drawing/2014/main" id="{63C42966-5C6A-15A1-77C3-D3B92EED5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275" y="2352183"/>
            <a:ext cx="705415" cy="686162"/>
          </a:xfrm>
          <a:prstGeom prst="ellipse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7744E6-986D-2E99-F72B-271B29F0A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1726" y="2383498"/>
            <a:ext cx="702661" cy="6306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71702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A51E7-925A-2335-09A9-411819E1B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E4BCA00-45AD-08A9-7FA7-9141470C2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414" y="232158"/>
            <a:ext cx="8500186" cy="616429"/>
          </a:xfrm>
        </p:spPr>
        <p:txBody>
          <a:bodyPr>
            <a:normAutofit/>
          </a:bodyPr>
          <a:lstStyle/>
          <a:p>
            <a:r>
              <a:rPr lang="fr-FR"/>
              <a:t>Présentation de l’AMSP – Association médico-sociale de Provence</a:t>
            </a:r>
          </a:p>
        </p:txBody>
      </p:sp>
      <p:pic>
        <p:nvPicPr>
          <p:cNvPr id="6" name="Picture 8" descr="Association Médico Sociale de Provence - Un chemin pour chacun !">
            <a:extLst>
              <a:ext uri="{FF2B5EF4-FFF2-40B4-BE49-F238E27FC236}">
                <a16:creationId xmlns:a16="http://schemas.microsoft.com/office/drawing/2014/main" id="{C8AE00B0-7D5C-4167-DC0B-F07F25377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376" y="378665"/>
            <a:ext cx="1846419" cy="46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198232E-23F6-AF58-E3EC-EE0D7E05B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99" y="1545727"/>
            <a:ext cx="3498298" cy="20614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FF843E6-C04F-E1F2-7421-0B61E4789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575" y="1708746"/>
            <a:ext cx="2793777" cy="148053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69BA81A-C845-674D-9FD2-EA0A5ECDE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5112" y="3178858"/>
            <a:ext cx="1304660" cy="33256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B40CFD1-8E67-2AA8-D8F2-F0CFF18B6BD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800"/>
          <a:stretch/>
        </p:blipFill>
        <p:spPr>
          <a:xfrm>
            <a:off x="2313758" y="4056018"/>
            <a:ext cx="1482566" cy="205255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0A5BAC1-2B91-4257-789E-D8C285F558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8843" y="4154815"/>
            <a:ext cx="1482566" cy="198887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91FB082-39B3-EC74-14D0-B74E9BAEFA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2897" y="1019570"/>
            <a:ext cx="4101405" cy="568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68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4" y="6578233"/>
            <a:ext cx="425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fr" kern="0"/>
              <a:pPr defTabSz="1219170">
                <a:buClr>
                  <a:srgbClr val="000000"/>
                </a:buClr>
              </a:pPr>
              <a:t>14</a:t>
            </a:fld>
            <a:endParaRPr kern="0"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914933" y="381071"/>
            <a:ext cx="102664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"/>
              <a:t>Qui est CAPSI ?</a:t>
            </a:r>
            <a:endParaRPr/>
          </a:p>
        </p:txBody>
      </p:sp>
      <p:pic>
        <p:nvPicPr>
          <p:cNvPr id="51" name="Google Shape;5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7434" y="28967"/>
            <a:ext cx="2190833" cy="10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601" y="224433"/>
            <a:ext cx="1120167" cy="652467"/>
          </a:xfrm>
          <a:prstGeom prst="rect">
            <a:avLst/>
          </a:prstGeom>
          <a:noFill/>
          <a:ln>
            <a:noFill/>
          </a:ln>
          <a:effectLst>
            <a:outerShdw blurRad="1428750" dist="180975" dir="21540000" algn="bl" rotWithShape="0">
              <a:schemeClr val="accent6">
                <a:alpha val="50000"/>
              </a:schemeClr>
            </a:outerShdw>
          </a:effectLst>
        </p:spPr>
      </p:pic>
      <p:sp>
        <p:nvSpPr>
          <p:cNvPr id="53" name="Google Shape;53;p9"/>
          <p:cNvSpPr txBox="1"/>
          <p:nvPr/>
        </p:nvSpPr>
        <p:spPr>
          <a:xfrm>
            <a:off x="425601" y="1301309"/>
            <a:ext cx="10266400" cy="1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fr" sz="1467" kern="0">
                <a:solidFill>
                  <a:srgbClr val="FFFFFF"/>
                </a:solidFill>
                <a:latin typeface="+mj-lt"/>
                <a:ea typeface="Roboto Condensed"/>
                <a:cs typeface="Roboto Condensed"/>
                <a:sym typeface="Roboto Condensed"/>
              </a:rPr>
              <a:t>CAPSI, c'est quoi ?</a:t>
            </a:r>
            <a:endParaRPr sz="1467" kern="0">
              <a:solidFill>
                <a:srgbClr val="FFFFFF"/>
              </a:solidFill>
              <a:latin typeface="+mj-lt"/>
              <a:ea typeface="Roboto Condensed"/>
              <a:cs typeface="Roboto Condensed"/>
              <a:sym typeface="Roboto Condensed"/>
            </a:endParaRPr>
          </a:p>
          <a:p>
            <a:pPr marL="609585" indent="-397923" defTabSz="1219170">
              <a:buClr>
                <a:srgbClr val="FFFFFF"/>
              </a:buClr>
              <a:buSzPts val="1100"/>
              <a:buFont typeface="Roboto Condensed Thin"/>
              <a:buChar char="●"/>
            </a:pPr>
            <a:r>
              <a:rPr lang="fr" sz="1467" kern="0">
                <a:solidFill>
                  <a:srgbClr val="FFFFFF"/>
                </a:solidFill>
                <a:latin typeface="+mj-lt"/>
                <a:ea typeface="Roboto Condensed Thin"/>
                <a:cs typeface="Roboto Condensed Thin"/>
                <a:sym typeface="Roboto Condensed Thin"/>
              </a:rPr>
              <a:t>Équipe CyberSécurité du GRADeS PACA IeSS</a:t>
            </a:r>
            <a:endParaRPr sz="1467" kern="0">
              <a:solidFill>
                <a:srgbClr val="FFFFFF"/>
              </a:solidFill>
              <a:latin typeface="+mj-lt"/>
              <a:ea typeface="Roboto Condensed Thin"/>
              <a:cs typeface="Roboto Condensed Thin"/>
              <a:sym typeface="Roboto Condensed Thin"/>
            </a:endParaRPr>
          </a:p>
          <a:p>
            <a:pPr marL="609585" indent="-397923" defTabSz="1219170">
              <a:buClr>
                <a:srgbClr val="FFFFFF"/>
              </a:buClr>
              <a:buSzPts val="1100"/>
              <a:buFont typeface="Roboto Condensed Thin"/>
              <a:buChar char="●"/>
            </a:pPr>
            <a:r>
              <a:rPr lang="fr" sz="1467" kern="0">
                <a:solidFill>
                  <a:srgbClr val="FFFFFF"/>
                </a:solidFill>
                <a:latin typeface="+mj-lt"/>
                <a:ea typeface="Roboto Condensed Thin"/>
                <a:cs typeface="Roboto Condensed Thin"/>
                <a:sym typeface="Roboto Condensed Thin"/>
              </a:rPr>
              <a:t>CRRC : Centre Régional de Référence et de Compétences</a:t>
            </a:r>
            <a:endParaRPr sz="1467" kern="0">
              <a:solidFill>
                <a:srgbClr val="FFFFFF"/>
              </a:solidFill>
              <a:latin typeface="+mj-lt"/>
              <a:ea typeface="Roboto Condensed Thin"/>
              <a:cs typeface="Roboto Condensed Thin"/>
              <a:sym typeface="Roboto Condensed Thin"/>
            </a:endParaRPr>
          </a:p>
          <a:p>
            <a:pPr marL="609585" indent="-397923" defTabSz="1219170">
              <a:buClr>
                <a:srgbClr val="FFFFFF"/>
              </a:buClr>
              <a:buSzPts val="1100"/>
              <a:buFont typeface="Roboto Condensed Thin"/>
              <a:buChar char="●"/>
            </a:pPr>
            <a:r>
              <a:rPr lang="fr" sz="1467" kern="0">
                <a:solidFill>
                  <a:srgbClr val="FFFFFF"/>
                </a:solidFill>
                <a:latin typeface="+mj-lt"/>
                <a:ea typeface="Roboto Condensed Thin"/>
                <a:cs typeface="Roboto Condensed Thin"/>
                <a:sym typeface="Roboto Condensed Thin"/>
              </a:rPr>
              <a:t>Acteur clé de la cybersécurité en santé en région PACA</a:t>
            </a:r>
            <a:endParaRPr sz="1467" kern="0">
              <a:solidFill>
                <a:srgbClr val="FFFFFF"/>
              </a:solidFill>
              <a:latin typeface="+mj-lt"/>
              <a:ea typeface="Roboto Condensed Thin"/>
              <a:cs typeface="Roboto Condensed Thin"/>
              <a:sym typeface="Roboto Condensed Thin"/>
            </a:endParaRPr>
          </a:p>
          <a:p>
            <a:pPr defTabSz="1219170"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+mj-lt"/>
              <a:ea typeface="Roboto Condensed"/>
              <a:cs typeface="Roboto Condensed"/>
              <a:sym typeface="Roboto Condensed"/>
            </a:endParaRPr>
          </a:p>
          <a:p>
            <a:pPr defTabSz="1219170">
              <a:buClr>
                <a:srgbClr val="000000"/>
              </a:buClr>
            </a:pPr>
            <a:endParaRPr sz="2400" kern="0">
              <a:solidFill>
                <a:srgbClr val="FFFFFF"/>
              </a:solidFill>
              <a:latin typeface="+mj-lt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54" name="Google Shape;54;p9"/>
          <p:cNvSpPr txBox="1"/>
          <p:nvPr/>
        </p:nvSpPr>
        <p:spPr>
          <a:xfrm>
            <a:off x="1286067" y="2476699"/>
            <a:ext cx="8950000" cy="1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fr" sz="1467" kern="0">
                <a:solidFill>
                  <a:srgbClr val="FFFFFF"/>
                </a:solidFill>
                <a:latin typeface="+mj-lt"/>
                <a:ea typeface="Roboto Condensed"/>
                <a:cs typeface="Roboto Condensed"/>
                <a:sym typeface="Roboto Condensed"/>
              </a:rPr>
              <a:t>Notre mission :</a:t>
            </a:r>
            <a:endParaRPr sz="1467" kern="0">
              <a:solidFill>
                <a:srgbClr val="FFFFFF"/>
              </a:solidFill>
              <a:latin typeface="+mj-lt"/>
              <a:ea typeface="Roboto Condensed"/>
              <a:cs typeface="Roboto Condensed"/>
              <a:sym typeface="Roboto Condensed"/>
            </a:endParaRPr>
          </a:p>
          <a:p>
            <a:pPr marL="609585" indent="-397923" defTabSz="1219170">
              <a:buClr>
                <a:srgbClr val="FFFFFF"/>
              </a:buClr>
              <a:buSzPts val="1100"/>
              <a:buFont typeface="Roboto Condensed Thin"/>
              <a:buChar char="●"/>
            </a:pPr>
            <a:r>
              <a:rPr lang="fr" sz="1467" kern="0">
                <a:solidFill>
                  <a:srgbClr val="FFFFFF"/>
                </a:solidFill>
                <a:latin typeface="+mj-lt"/>
                <a:ea typeface="Roboto Condensed Thin"/>
                <a:cs typeface="Roboto Condensed Thin"/>
                <a:sym typeface="Roboto Condensed Thin"/>
              </a:rPr>
              <a:t>Accompagner les acteurs de santé dans leur démarche de sécurisation numérique</a:t>
            </a:r>
            <a:endParaRPr sz="1467" kern="0">
              <a:solidFill>
                <a:srgbClr val="FFFFFF"/>
              </a:solidFill>
              <a:latin typeface="+mj-lt"/>
              <a:ea typeface="Roboto Condensed Thin"/>
              <a:cs typeface="Roboto Condensed Thin"/>
              <a:sym typeface="Roboto Condensed Thin"/>
            </a:endParaRPr>
          </a:p>
          <a:p>
            <a:pPr marL="609585" indent="-397923" defTabSz="1219170">
              <a:buClr>
                <a:srgbClr val="FFFFFF"/>
              </a:buClr>
              <a:buSzPts val="1100"/>
              <a:buFont typeface="Roboto Condensed Thin"/>
              <a:buChar char="●"/>
            </a:pPr>
            <a:r>
              <a:rPr lang="fr" sz="1467" kern="0">
                <a:solidFill>
                  <a:srgbClr val="FFFFFF"/>
                </a:solidFill>
                <a:latin typeface="+mj-lt"/>
                <a:ea typeface="Roboto Condensed Thin"/>
                <a:cs typeface="Roboto Condensed Thin"/>
                <a:sym typeface="Roboto Condensed Thin"/>
              </a:rPr>
              <a:t>Offrir expertise, conseil et outils pour faire face aux cybermenaces</a:t>
            </a:r>
            <a:endParaRPr sz="1467" kern="0">
              <a:solidFill>
                <a:srgbClr val="FFFFFF"/>
              </a:solidFill>
              <a:latin typeface="+mj-lt"/>
              <a:ea typeface="Roboto Condensed Thin"/>
              <a:cs typeface="Roboto Condensed Thin"/>
              <a:sym typeface="Roboto Condensed Thin"/>
            </a:endParaRPr>
          </a:p>
        </p:txBody>
      </p:sp>
      <p:sp>
        <p:nvSpPr>
          <p:cNvPr id="55" name="Google Shape;55;p9"/>
          <p:cNvSpPr txBox="1"/>
          <p:nvPr/>
        </p:nvSpPr>
        <p:spPr>
          <a:xfrm>
            <a:off x="1810467" y="3683112"/>
            <a:ext cx="9896520" cy="14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fr" sz="1467" kern="0">
                <a:solidFill>
                  <a:srgbClr val="FFFFFF"/>
                </a:solidFill>
                <a:latin typeface="+mj-lt"/>
                <a:ea typeface="Roboto Condensed"/>
                <a:cs typeface="Roboto Condensed"/>
                <a:sym typeface="Roboto Condensed"/>
              </a:rPr>
              <a:t>Nos domaines d'intervention :</a:t>
            </a:r>
            <a:endParaRPr sz="1467" kern="0">
              <a:solidFill>
                <a:srgbClr val="FFFFFF"/>
              </a:solidFill>
              <a:latin typeface="+mj-lt"/>
              <a:ea typeface="Roboto Condensed"/>
              <a:cs typeface="Roboto Condensed"/>
              <a:sym typeface="Roboto Condensed"/>
            </a:endParaRPr>
          </a:p>
          <a:p>
            <a:pPr marL="609585" indent="-397923" defTabSz="1219170">
              <a:buClr>
                <a:srgbClr val="FFFFFF"/>
              </a:buClr>
              <a:buSzPts val="1100"/>
              <a:buFont typeface="Roboto Condensed Thin"/>
              <a:buChar char="●"/>
            </a:pPr>
            <a:r>
              <a:rPr lang="fr" sz="1467" b="1" kern="0">
                <a:solidFill>
                  <a:srgbClr val="FFFFFF"/>
                </a:solidFill>
                <a:latin typeface="+mj-lt"/>
                <a:ea typeface="Roboto Condensed Thin"/>
                <a:cs typeface="Roboto Condensed Thin"/>
                <a:sym typeface="Roboto Condensed Thin"/>
              </a:rPr>
              <a:t>Diagnostic</a:t>
            </a:r>
            <a:r>
              <a:rPr lang="fr" sz="1467" kern="0">
                <a:solidFill>
                  <a:srgbClr val="FFFFFF"/>
                </a:solidFill>
                <a:latin typeface="+mj-lt"/>
                <a:ea typeface="Roboto Condensed Thin"/>
                <a:cs typeface="Roboto Condensed Thin"/>
                <a:sym typeface="Roboto Condensed Thin"/>
              </a:rPr>
              <a:t> - </a:t>
            </a:r>
            <a:r>
              <a:rPr lang="fr-FR" sz="1467" kern="0">
                <a:solidFill>
                  <a:srgbClr val="FFFFFF"/>
                </a:solidFill>
                <a:latin typeface="+mj-lt"/>
                <a:ea typeface="Roboto Condensed Thin"/>
                <a:cs typeface="Roboto Condensed Thin"/>
                <a:sym typeface="Roboto Condensed Thin"/>
              </a:rPr>
              <a:t>Services qui visent à évaluer la posture de sécurité d'une organisation, à identifier les failles et les risques.</a:t>
            </a:r>
            <a:endParaRPr sz="1467" kern="0">
              <a:solidFill>
                <a:srgbClr val="FFFFFF"/>
              </a:solidFill>
              <a:latin typeface="+mj-lt"/>
              <a:ea typeface="Roboto Condensed Thin"/>
              <a:cs typeface="Roboto Condensed Thin"/>
              <a:sym typeface="Roboto Condensed Thin"/>
            </a:endParaRPr>
          </a:p>
          <a:p>
            <a:pPr marL="609585" indent="-397923" defTabSz="1219170">
              <a:buClr>
                <a:srgbClr val="FFFFFF"/>
              </a:buClr>
              <a:buSzPts val="1100"/>
              <a:buFont typeface="Roboto Condensed Thin"/>
              <a:buChar char="●"/>
            </a:pPr>
            <a:r>
              <a:rPr lang="fr" sz="1467" b="1" kern="0">
                <a:solidFill>
                  <a:srgbClr val="FFFFFF"/>
                </a:solidFill>
                <a:latin typeface="+mj-lt"/>
                <a:ea typeface="Roboto Condensed Thin"/>
                <a:cs typeface="Roboto Condensed Thin"/>
                <a:sym typeface="Roboto Condensed Thin"/>
              </a:rPr>
              <a:t>Accompagnement et conseil </a:t>
            </a:r>
            <a:r>
              <a:rPr lang="fr" sz="1467" kern="0">
                <a:solidFill>
                  <a:srgbClr val="FFFFFF"/>
                </a:solidFill>
                <a:latin typeface="+mj-lt"/>
                <a:ea typeface="Roboto Condensed Thin"/>
                <a:cs typeface="Roboto Condensed Thin"/>
                <a:sym typeface="Roboto Condensed Thin"/>
              </a:rPr>
              <a:t>- </a:t>
            </a:r>
            <a:r>
              <a:rPr lang="fr-FR" sz="1467" kern="0">
                <a:solidFill>
                  <a:srgbClr val="FFFFFF"/>
                </a:solidFill>
                <a:latin typeface="+mj-lt"/>
                <a:ea typeface="Roboto Condensed Thin"/>
                <a:cs typeface="Roboto Condensed Thin"/>
                <a:sym typeface="Roboto Condensed Thin"/>
              </a:rPr>
              <a:t>Services qui offrent un soutien, une expertise et des recommandations pour aider les organisations à mettre en place des mesures de sécurité, à se conformer à la réglementation et à gérer les incidents</a:t>
            </a:r>
            <a:endParaRPr sz="1467" kern="0">
              <a:solidFill>
                <a:srgbClr val="FFFFFF"/>
              </a:solidFill>
              <a:latin typeface="+mj-lt"/>
              <a:ea typeface="Roboto Condensed Thin"/>
              <a:cs typeface="Roboto Condensed Thin"/>
              <a:sym typeface="Roboto Condensed Thin"/>
            </a:endParaRPr>
          </a:p>
          <a:p>
            <a:pPr marL="609585" indent="-397923" defTabSz="1219170">
              <a:buClr>
                <a:srgbClr val="FFFFFF"/>
              </a:buClr>
              <a:buSzPts val="1100"/>
              <a:buFont typeface="Roboto Condensed Thin"/>
              <a:buChar char="●"/>
            </a:pPr>
            <a:r>
              <a:rPr lang="fr" sz="1467" b="1" kern="0">
                <a:solidFill>
                  <a:srgbClr val="FFFFFF"/>
                </a:solidFill>
                <a:latin typeface="+mj-lt"/>
                <a:ea typeface="Roboto Condensed Thin"/>
                <a:cs typeface="Roboto Condensed Thin"/>
                <a:sym typeface="Roboto Condensed Thin"/>
              </a:rPr>
              <a:t>Sensibilisation et formation </a:t>
            </a:r>
            <a:r>
              <a:rPr lang="fr" sz="1467" kern="0">
                <a:solidFill>
                  <a:srgbClr val="FFFFFF"/>
                </a:solidFill>
                <a:latin typeface="+mj-lt"/>
                <a:ea typeface="Roboto Condensed Thin"/>
                <a:cs typeface="Roboto Condensed Thin"/>
                <a:sym typeface="Roboto Condensed Thin"/>
              </a:rPr>
              <a:t>- </a:t>
            </a:r>
            <a:r>
              <a:rPr lang="fr-FR" sz="1467" kern="0">
                <a:solidFill>
                  <a:srgbClr val="FFFFFF"/>
                </a:solidFill>
                <a:latin typeface="+mj-lt"/>
                <a:ea typeface="Roboto Condensed Thin"/>
                <a:cs typeface="Roboto Condensed Thin"/>
                <a:sym typeface="Roboto Condensed Thin"/>
              </a:rPr>
              <a:t>Services qui visent à éduquer et à sensibiliser les utilisateurs aux enjeux de la cybersécurité et du RGPD</a:t>
            </a:r>
            <a:endParaRPr sz="1467" kern="0">
              <a:solidFill>
                <a:srgbClr val="FFFFFF"/>
              </a:solidFill>
              <a:latin typeface="+mj-lt"/>
              <a:ea typeface="Roboto Condensed Thin"/>
              <a:cs typeface="Roboto Condensed Thin"/>
              <a:sym typeface="Roboto Condensed Thin"/>
            </a:endParaRPr>
          </a:p>
          <a:p>
            <a:pPr marL="609585" indent="-397923" defTabSz="1219170">
              <a:buClr>
                <a:srgbClr val="FFFFFF"/>
              </a:buClr>
              <a:buSzPts val="1100"/>
              <a:buFont typeface="Roboto Condensed Thin"/>
              <a:buChar char="●"/>
            </a:pPr>
            <a:r>
              <a:rPr lang="fr" sz="1467" b="1" kern="0">
                <a:solidFill>
                  <a:srgbClr val="FFFFFF"/>
                </a:solidFill>
                <a:latin typeface="+mj-lt"/>
                <a:ea typeface="Roboto Condensed Thin"/>
                <a:cs typeface="Roboto Condensed Thin"/>
                <a:sym typeface="Roboto Condensed Thin"/>
              </a:rPr>
              <a:t>Solution et outils </a:t>
            </a:r>
            <a:r>
              <a:rPr lang="fr" sz="1467" kern="0">
                <a:solidFill>
                  <a:srgbClr val="FFFFFF"/>
                </a:solidFill>
                <a:latin typeface="+mj-lt"/>
                <a:ea typeface="Roboto Condensed Thin"/>
                <a:cs typeface="Roboto Condensed Thin"/>
                <a:sym typeface="Roboto Condensed Thin"/>
              </a:rPr>
              <a:t>- </a:t>
            </a:r>
            <a:r>
              <a:rPr lang="fr-FR" sz="1467" kern="0">
                <a:solidFill>
                  <a:srgbClr val="FFFFFF"/>
                </a:solidFill>
                <a:latin typeface="+mj-lt"/>
                <a:ea typeface="Roboto Condensed Thin"/>
                <a:cs typeface="Roboto Condensed Thin"/>
                <a:sym typeface="Roboto Condensed Thin"/>
              </a:rPr>
              <a:t>Cette catégorie rassemble les solutions technologiques et les outils mis à disposition des organisations pour renforcer leur sécurité</a:t>
            </a:r>
          </a:p>
        </p:txBody>
      </p:sp>
      <p:cxnSp>
        <p:nvCxnSpPr>
          <p:cNvPr id="56" name="Google Shape;56;p9"/>
          <p:cNvCxnSpPr/>
          <p:nvPr/>
        </p:nvCxnSpPr>
        <p:spPr>
          <a:xfrm rot="10800000">
            <a:off x="2444834" y="2447376"/>
            <a:ext cx="2360400" cy="6000"/>
          </a:xfrm>
          <a:prstGeom prst="straightConnector1">
            <a:avLst/>
          </a:prstGeom>
          <a:noFill/>
          <a:ln w="9525" cap="flat" cmpd="sng">
            <a:solidFill>
              <a:srgbClr val="FF55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57;p9"/>
          <p:cNvCxnSpPr/>
          <p:nvPr/>
        </p:nvCxnSpPr>
        <p:spPr>
          <a:xfrm rot="10800000">
            <a:off x="3400667" y="3533335"/>
            <a:ext cx="2360400" cy="6000"/>
          </a:xfrm>
          <a:prstGeom prst="straightConnector1">
            <a:avLst/>
          </a:prstGeom>
          <a:noFill/>
          <a:ln w="9525" cap="flat" cmpd="sng">
            <a:solidFill>
              <a:srgbClr val="FF55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>
            <a:spLocks noGrp="1"/>
          </p:cNvSpPr>
          <p:nvPr>
            <p:ph type="title"/>
          </p:nvPr>
        </p:nvSpPr>
        <p:spPr>
          <a:xfrm>
            <a:off x="83967" y="401133"/>
            <a:ext cx="1091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fr"/>
              <a:t>Parcours Cybersécurité ES-ESMS</a:t>
            </a:r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1"/>
          </p:nvPr>
        </p:nvSpPr>
        <p:spPr>
          <a:xfrm>
            <a:off x="1605600" y="2746367"/>
            <a:ext cx="3109200" cy="127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fr" sz="1467" b="1">
                <a:solidFill>
                  <a:schemeClr val="accent6"/>
                </a:solidFill>
              </a:rPr>
              <a:t>Diagnostic de Sécurité Numérique </a:t>
            </a:r>
            <a:endParaRPr sz="1467" b="1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fr" sz="1467">
                <a:solidFill>
                  <a:schemeClr val="accent6"/>
                </a:solidFill>
                <a:latin typeface="Roboto Condensed Thin"/>
                <a:ea typeface="Roboto Condensed Thin"/>
                <a:cs typeface="Roboto Condensed Thin"/>
                <a:sym typeface="Roboto Condensed Thin"/>
              </a:rPr>
              <a:t>Service qui visent à évaluer le niveau de maturité Cyber d'une organisation, et à identifier un plan d’action.</a:t>
            </a:r>
            <a:endParaRPr sz="1467">
              <a:solidFill>
                <a:schemeClr val="accent6"/>
              </a:solidFill>
              <a:latin typeface="Roboto Condensed Thin"/>
              <a:ea typeface="Roboto Condensed Thin"/>
              <a:cs typeface="Roboto Condensed Thin"/>
              <a:sym typeface="Roboto Condensed Thin"/>
            </a:endParaRPr>
          </a:p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4" y="6217633"/>
            <a:ext cx="425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fr" kern="0"/>
              <a:pPr defTabSz="1219170">
                <a:buClr>
                  <a:srgbClr val="000000"/>
                </a:buClr>
              </a:pPr>
              <a:t>15</a:t>
            </a:fld>
            <a:endParaRPr kern="0"/>
          </a:p>
        </p:txBody>
      </p:sp>
      <p:sp>
        <p:nvSpPr>
          <p:cNvPr id="82" name="Google Shape;82;p11"/>
          <p:cNvSpPr txBox="1">
            <a:spLocks noGrp="1"/>
          </p:cNvSpPr>
          <p:nvPr>
            <p:ph type="body" idx="1"/>
          </p:nvPr>
        </p:nvSpPr>
        <p:spPr>
          <a:xfrm>
            <a:off x="3922300" y="1368633"/>
            <a:ext cx="2580400" cy="113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fr" sz="1333" b="1">
                <a:solidFill>
                  <a:srgbClr val="999999"/>
                </a:solidFill>
              </a:rPr>
              <a:t>Diagnostic (complémentaire)</a:t>
            </a:r>
            <a:endParaRPr sz="1067">
              <a:solidFill>
                <a:srgbClr val="999999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067">
                <a:solidFill>
                  <a:srgbClr val="999999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Diagnostic d'exposition internet</a:t>
            </a:r>
            <a:endParaRPr sz="1067">
              <a:solidFill>
                <a:srgbClr val="999999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067">
                <a:solidFill>
                  <a:srgbClr val="999999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Diagnostic d’annuaire Active Directory</a:t>
            </a:r>
            <a:endParaRPr sz="1067">
              <a:solidFill>
                <a:srgbClr val="999999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067">
                <a:solidFill>
                  <a:srgbClr val="999999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Diagnostic RGPD</a:t>
            </a:r>
            <a:endParaRPr sz="1067">
              <a:solidFill>
                <a:srgbClr val="999999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067">
                <a:solidFill>
                  <a:srgbClr val="999999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Diagnostic Microsoft 365</a:t>
            </a:r>
            <a:endParaRPr sz="1067">
              <a:solidFill>
                <a:srgbClr val="999999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7148367" y="1269633"/>
            <a:ext cx="2580400" cy="1607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fr" sz="1467" b="1">
                <a:solidFill>
                  <a:schemeClr val="lt1"/>
                </a:solidFill>
              </a:rPr>
              <a:t>Accompagnement et conseil</a:t>
            </a: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Accompagnement plan de sauvegarde</a:t>
            </a: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Accompagnement test de restauration</a:t>
            </a: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Accompagnement kit PCA/PRA</a:t>
            </a: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Accompagnement incident sécurité</a:t>
            </a: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Conseil réglementation juridique</a:t>
            </a: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endParaRPr sz="1200" b="1">
              <a:solidFill>
                <a:schemeClr val="lt1"/>
              </a:solidFill>
            </a:endParaRPr>
          </a:p>
          <a:p>
            <a:pPr marL="0" indent="0">
              <a:buNone/>
            </a:pP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spcAft>
                <a:spcPts val="2133"/>
              </a:spcAft>
              <a:buNone/>
            </a:pPr>
            <a:endParaRPr sz="12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84" name="Google Shape;84;p11"/>
          <p:cNvSpPr txBox="1">
            <a:spLocks noGrp="1"/>
          </p:cNvSpPr>
          <p:nvPr>
            <p:ph type="body" idx="1"/>
          </p:nvPr>
        </p:nvSpPr>
        <p:spPr>
          <a:xfrm>
            <a:off x="7148367" y="2959649"/>
            <a:ext cx="2580400" cy="232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fr" sz="1467" b="1">
                <a:solidFill>
                  <a:schemeClr val="lt1"/>
                </a:solidFill>
              </a:rPr>
              <a:t>Sensibilisation et formation</a:t>
            </a:r>
            <a:endParaRPr sz="1467" b="1">
              <a:solidFill>
                <a:schemeClr val="lt1"/>
              </a:solidFill>
            </a:endParaRPr>
          </a:p>
          <a:p>
            <a:pPr marL="0" indent="0">
              <a:buNone/>
            </a:pPr>
            <a:r>
              <a:rPr lang="fr"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Affiches sensibilisation - Modèle docs</a:t>
            </a: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Sensibilisation modalités signalement</a:t>
            </a: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Campagne faux phishing</a:t>
            </a: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E-learning Cybersécurité </a:t>
            </a: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Événement Journée régionale</a:t>
            </a: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Quizz Cybersécurité et RGPD </a:t>
            </a: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Escape game Cybersécurité</a:t>
            </a: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Formation DPO</a:t>
            </a: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spcAft>
                <a:spcPts val="2133"/>
              </a:spcAft>
              <a:buNone/>
            </a:pPr>
            <a:endParaRPr sz="12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85" name="Google Shape;85;p11"/>
          <p:cNvSpPr txBox="1">
            <a:spLocks noGrp="1"/>
          </p:cNvSpPr>
          <p:nvPr>
            <p:ph type="body" idx="1"/>
          </p:nvPr>
        </p:nvSpPr>
        <p:spPr>
          <a:xfrm>
            <a:off x="7148367" y="5366467"/>
            <a:ext cx="2580400" cy="107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fr" sz="1467" b="1">
                <a:solidFill>
                  <a:schemeClr val="lt1"/>
                </a:solidFill>
              </a:rPr>
              <a:t>Solution et outils</a:t>
            </a:r>
            <a:endParaRPr sz="1467" b="1">
              <a:solidFill>
                <a:schemeClr val="lt1"/>
              </a:solidFill>
            </a:endParaRPr>
          </a:p>
          <a:p>
            <a:pPr marL="0" indent="0">
              <a:buNone/>
            </a:pPr>
            <a:r>
              <a:rPr lang="fr"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Marché Télécom PEPS</a:t>
            </a: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200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Outil d'échange sécurisé BlueFiles</a:t>
            </a: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spcAft>
                <a:spcPts val="2133"/>
              </a:spcAft>
              <a:buNone/>
            </a:pPr>
            <a:endParaRPr sz="12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86" name="Google Shape;86;p11"/>
          <p:cNvCxnSpPr>
            <a:stCxn id="80" idx="3"/>
            <a:endCxn id="85" idx="1"/>
          </p:cNvCxnSpPr>
          <p:nvPr/>
        </p:nvCxnSpPr>
        <p:spPr>
          <a:xfrm>
            <a:off x="4714800" y="3383967"/>
            <a:ext cx="2433600" cy="25200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7" name="Google Shape;87;p11"/>
          <p:cNvCxnSpPr>
            <a:stCxn id="80" idx="3"/>
            <a:endCxn id="84" idx="1"/>
          </p:cNvCxnSpPr>
          <p:nvPr/>
        </p:nvCxnSpPr>
        <p:spPr>
          <a:xfrm>
            <a:off x="4714800" y="3383967"/>
            <a:ext cx="2433600" cy="7380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88" name="Google Shape;88;p11"/>
          <p:cNvCxnSpPr>
            <a:stCxn id="80" idx="3"/>
            <a:endCxn id="83" idx="1"/>
          </p:cNvCxnSpPr>
          <p:nvPr/>
        </p:nvCxnSpPr>
        <p:spPr>
          <a:xfrm rot="10800000" flipH="1">
            <a:off x="4714800" y="2073567"/>
            <a:ext cx="2433600" cy="13104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9" name="Google Shape;89;p11"/>
          <p:cNvSpPr txBox="1"/>
          <p:nvPr/>
        </p:nvSpPr>
        <p:spPr>
          <a:xfrm>
            <a:off x="1605600" y="4021533"/>
            <a:ext cx="29452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fr" sz="1467" kern="0">
                <a:solidFill>
                  <a:srgbClr val="FFAB40"/>
                </a:solidFill>
                <a:latin typeface="Roboto Condensed Thin"/>
                <a:ea typeface="Roboto Condensed Thin"/>
                <a:cs typeface="Roboto Condensed Thin"/>
                <a:sym typeface="Roboto Condensed Thin"/>
              </a:rPr>
              <a:t>🎯Cible : Établissements peu à moyennement matures</a:t>
            </a:r>
            <a:endParaRPr sz="1467" kern="0">
              <a:solidFill>
                <a:srgbClr val="FFAB40"/>
              </a:solidFill>
              <a:latin typeface="Roboto Condensed Thin"/>
              <a:ea typeface="Roboto Condensed Thin"/>
              <a:cs typeface="Roboto Condensed Thin"/>
              <a:sym typeface="Roboto Condensed Thin"/>
            </a:endParaRPr>
          </a:p>
        </p:txBody>
      </p:sp>
      <p:cxnSp>
        <p:nvCxnSpPr>
          <p:cNvPr id="90" name="Google Shape;90;p11"/>
          <p:cNvCxnSpPr>
            <a:stCxn id="80" idx="1"/>
            <a:endCxn id="89" idx="1"/>
          </p:cNvCxnSpPr>
          <p:nvPr/>
        </p:nvCxnSpPr>
        <p:spPr>
          <a:xfrm>
            <a:off x="1605600" y="3383967"/>
            <a:ext cx="800" cy="986400"/>
          </a:xfrm>
          <a:prstGeom prst="curvedConnector3">
            <a:avLst>
              <a:gd name="adj1" fmla="val -39687500"/>
            </a:avLst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2"/>
          <p:cNvSpPr txBox="1">
            <a:spLocks noGrp="1"/>
          </p:cNvSpPr>
          <p:nvPr>
            <p:ph type="sldNum" idx="12"/>
          </p:nvPr>
        </p:nvSpPr>
        <p:spPr>
          <a:xfrm>
            <a:off x="4" y="6217633"/>
            <a:ext cx="425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fr"/>
              <a:pPr/>
              <a:t>16</a:t>
            </a:fld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title"/>
          </p:nvPr>
        </p:nvSpPr>
        <p:spPr>
          <a:xfrm>
            <a:off x="651000" y="232500"/>
            <a:ext cx="102664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>
              <a:buClr>
                <a:schemeClr val="dk1"/>
              </a:buClr>
              <a:buSzPts val="1100"/>
            </a:pPr>
            <a:r>
              <a:rPr lang="fr" sz="4133" b="0">
                <a:solidFill>
                  <a:schemeClr val="lt1"/>
                </a:solidFill>
              </a:rPr>
              <a:t>Diagnostic de sécurité numérique - 4 étapes</a:t>
            </a:r>
            <a:endParaRPr sz="4133" b="0">
              <a:solidFill>
                <a:schemeClr val="lt1"/>
              </a:solidFill>
            </a:endParaRPr>
          </a:p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body" idx="1"/>
          </p:nvPr>
        </p:nvSpPr>
        <p:spPr>
          <a:xfrm>
            <a:off x="415600" y="1487984"/>
            <a:ext cx="2580400" cy="16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fr" sz="1467" b="1">
                <a:solidFill>
                  <a:schemeClr val="lt1"/>
                </a:solidFill>
              </a:rPr>
              <a:t>1 - Collecte </a:t>
            </a:r>
            <a:endParaRPr sz="1467" b="1">
              <a:solidFill>
                <a:schemeClr val="lt1"/>
              </a:solidFill>
            </a:endParaRPr>
          </a:p>
          <a:p>
            <a:pPr marL="0" indent="0">
              <a:buNone/>
            </a:pPr>
            <a:r>
              <a:rPr lang="fr" sz="1467">
                <a:solidFill>
                  <a:schemeClr val="lt1"/>
                </a:solidFill>
                <a:latin typeface="Roboto Condensed Thin"/>
                <a:ea typeface="Roboto Condensed Thin"/>
                <a:cs typeface="Roboto Condensed Thin"/>
                <a:sym typeface="Roboto Condensed Thin"/>
              </a:rPr>
              <a:t>Interview Direction, DSI et prestataire informatique pour effectuer l’état des lieux basé sur du déclaratif </a:t>
            </a:r>
            <a:endParaRPr sz="1467">
              <a:solidFill>
                <a:schemeClr val="lt1"/>
              </a:solidFill>
              <a:latin typeface="Roboto Condensed Thin"/>
              <a:ea typeface="Roboto Condensed Thin"/>
              <a:cs typeface="Roboto Condensed Thin"/>
              <a:sym typeface="Roboto Condensed Thin"/>
            </a:endParaRPr>
          </a:p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sldNum" idx="12"/>
          </p:nvPr>
        </p:nvSpPr>
        <p:spPr>
          <a:xfrm>
            <a:off x="4" y="6217633"/>
            <a:ext cx="425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fr"/>
              <a:pPr/>
              <a:t>16</a:t>
            </a:fld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body" idx="1"/>
          </p:nvPr>
        </p:nvSpPr>
        <p:spPr>
          <a:xfrm>
            <a:off x="3134528" y="1487984"/>
            <a:ext cx="2580400" cy="16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fr" sz="1467" b="1">
                <a:solidFill>
                  <a:schemeClr val="lt1"/>
                </a:solidFill>
              </a:rPr>
              <a:t>2 - Analyse et recommandations</a:t>
            </a:r>
            <a:endParaRPr sz="1467" b="1">
              <a:solidFill>
                <a:schemeClr val="lt1"/>
              </a:solidFill>
            </a:endParaRPr>
          </a:p>
          <a:p>
            <a:pPr marL="0" indent="0">
              <a:buNone/>
            </a:pPr>
            <a:r>
              <a:rPr lang="fr" sz="1467">
                <a:solidFill>
                  <a:schemeClr val="lt1"/>
                </a:solidFill>
                <a:latin typeface="Roboto Condensed Thin"/>
                <a:ea typeface="Roboto Condensed Thin"/>
                <a:cs typeface="Roboto Condensed Thin"/>
                <a:sym typeface="Roboto Condensed Thin"/>
              </a:rPr>
              <a:t>Analyse état des lieux et Identification du plan des actions</a:t>
            </a:r>
            <a:endParaRPr sz="1467">
              <a:solidFill>
                <a:schemeClr val="lt1"/>
              </a:solidFill>
              <a:latin typeface="Roboto Condensed Thin"/>
              <a:ea typeface="Roboto Condensed Thin"/>
              <a:cs typeface="Roboto Condensed Thin"/>
              <a:sym typeface="Roboto Condensed Thin"/>
            </a:endParaRPr>
          </a:p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sp>
        <p:nvSpPr>
          <p:cNvPr id="100" name="Google Shape;100;p12"/>
          <p:cNvSpPr txBox="1">
            <a:spLocks noGrp="1"/>
          </p:cNvSpPr>
          <p:nvPr>
            <p:ph type="body" idx="1"/>
          </p:nvPr>
        </p:nvSpPr>
        <p:spPr>
          <a:xfrm>
            <a:off x="5853456" y="1487984"/>
            <a:ext cx="2580400" cy="16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fr" sz="1467" b="1">
                <a:solidFill>
                  <a:schemeClr val="lt1"/>
                </a:solidFill>
              </a:rPr>
              <a:t>3 - Restitution et partage du plan d’action</a:t>
            </a:r>
            <a:endParaRPr sz="1467" b="1">
              <a:solidFill>
                <a:schemeClr val="lt1"/>
              </a:solidFill>
            </a:endParaRPr>
          </a:p>
          <a:p>
            <a:pPr marL="0" indent="0">
              <a:buNone/>
            </a:pPr>
            <a:r>
              <a:rPr lang="fr" sz="1467">
                <a:solidFill>
                  <a:schemeClr val="lt1"/>
                </a:solidFill>
                <a:latin typeface="Roboto Condensed Thin"/>
                <a:ea typeface="Roboto Condensed Thin"/>
                <a:cs typeface="Roboto Condensed Thin"/>
                <a:sym typeface="Roboto Condensed Thin"/>
              </a:rPr>
              <a:t>Présentation des conclusions de l’analyse, du niveau de maturité et du plan d’action cyber.</a:t>
            </a:r>
            <a:endParaRPr sz="1467">
              <a:solidFill>
                <a:schemeClr val="lt1"/>
              </a:solidFill>
              <a:latin typeface="Roboto Condensed Thin"/>
              <a:ea typeface="Roboto Condensed Thin"/>
              <a:cs typeface="Roboto Condensed Thin"/>
              <a:sym typeface="Roboto Condensed Thin"/>
            </a:endParaRPr>
          </a:p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sp>
        <p:nvSpPr>
          <p:cNvPr id="101" name="Google Shape;101;p12"/>
          <p:cNvSpPr txBox="1">
            <a:spLocks noGrp="1"/>
          </p:cNvSpPr>
          <p:nvPr>
            <p:ph type="body" idx="1"/>
          </p:nvPr>
        </p:nvSpPr>
        <p:spPr>
          <a:xfrm>
            <a:off x="8572384" y="1487984"/>
            <a:ext cx="2580400" cy="1634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fr" sz="1467" b="1">
                <a:solidFill>
                  <a:schemeClr val="lt1"/>
                </a:solidFill>
              </a:rPr>
              <a:t>4 - Suivi actions</a:t>
            </a:r>
            <a:endParaRPr sz="1467" b="1">
              <a:solidFill>
                <a:schemeClr val="lt1"/>
              </a:solidFill>
            </a:endParaRPr>
          </a:p>
          <a:p>
            <a:pPr marL="0" indent="0">
              <a:buNone/>
            </a:pPr>
            <a:r>
              <a:rPr lang="fr" sz="1467">
                <a:solidFill>
                  <a:schemeClr val="lt1"/>
                </a:solidFill>
                <a:latin typeface="Roboto Condensed Thin"/>
                <a:ea typeface="Roboto Condensed Thin"/>
                <a:cs typeface="Roboto Condensed Thin"/>
                <a:sym typeface="Roboto Condensed Thin"/>
              </a:rPr>
              <a:t>Suivi du plan d’action, difficulté et opportunité.</a:t>
            </a:r>
            <a:endParaRPr sz="1467">
              <a:solidFill>
                <a:schemeClr val="lt1"/>
              </a:solidFill>
              <a:latin typeface="Roboto Condensed Thin"/>
              <a:ea typeface="Roboto Condensed Thin"/>
              <a:cs typeface="Roboto Condensed Thin"/>
              <a:sym typeface="Roboto Condensed Thin"/>
            </a:endParaRPr>
          </a:p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sp>
        <p:nvSpPr>
          <p:cNvPr id="102" name="Google Shape;102;p12"/>
          <p:cNvSpPr txBox="1">
            <a:spLocks noGrp="1"/>
          </p:cNvSpPr>
          <p:nvPr>
            <p:ph type="body" idx="1"/>
          </p:nvPr>
        </p:nvSpPr>
        <p:spPr>
          <a:xfrm>
            <a:off x="415600" y="4012833"/>
            <a:ext cx="2580400" cy="232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fr" sz="1200">
                <a:solidFill>
                  <a:schemeClr val="accent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Acteurs : </a:t>
            </a: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200">
                <a:solidFill>
                  <a:schemeClr val="accent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- Expert Cyber GRADES </a:t>
            </a: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200">
                <a:solidFill>
                  <a:schemeClr val="accent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- Direction (2h)</a:t>
            </a: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200">
                <a:solidFill>
                  <a:schemeClr val="accent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- Responsable informatique (2h)</a:t>
            </a: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200">
                <a:solidFill>
                  <a:schemeClr val="accent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- Acteurs internes numériques(2h)</a:t>
            </a: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200">
                <a:solidFill>
                  <a:schemeClr val="accent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- Prestataire informatique (2h)</a:t>
            </a: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spcAft>
                <a:spcPts val="2133"/>
              </a:spcAft>
              <a:buNone/>
            </a:pPr>
            <a:endParaRPr sz="12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03" name="Google Shape;103;p12"/>
          <p:cNvSpPr txBox="1">
            <a:spLocks noGrp="1"/>
          </p:cNvSpPr>
          <p:nvPr>
            <p:ph type="body" idx="1"/>
          </p:nvPr>
        </p:nvSpPr>
        <p:spPr>
          <a:xfrm>
            <a:off x="3134533" y="4012833"/>
            <a:ext cx="2580400" cy="232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fr" sz="1200">
                <a:solidFill>
                  <a:schemeClr val="accent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Acteurs : </a:t>
            </a: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r>
              <a:rPr lang="fr" sz="1200">
                <a:solidFill>
                  <a:schemeClr val="accent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- Expert Cyber GRADES</a:t>
            </a: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spcAft>
                <a:spcPts val="2133"/>
              </a:spcAft>
              <a:buNone/>
            </a:pP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04" name="Google Shape;104;p12"/>
          <p:cNvSpPr txBox="1">
            <a:spLocks noGrp="1"/>
          </p:cNvSpPr>
          <p:nvPr>
            <p:ph type="body" idx="1"/>
          </p:nvPr>
        </p:nvSpPr>
        <p:spPr>
          <a:xfrm>
            <a:off x="5888133" y="4012833"/>
            <a:ext cx="2580400" cy="232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fr" sz="1200">
                <a:solidFill>
                  <a:schemeClr val="accent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Acteurs : </a:t>
            </a: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fr" sz="1200">
                <a:solidFill>
                  <a:schemeClr val="accent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- Expert Cyber GRADES </a:t>
            </a: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fr" sz="1200">
                <a:solidFill>
                  <a:schemeClr val="accent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- Direction (1h)</a:t>
            </a: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fr" sz="1200">
                <a:solidFill>
                  <a:schemeClr val="accent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- Responsable informatique (1h)</a:t>
            </a: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fr" sz="1200">
                <a:solidFill>
                  <a:schemeClr val="accent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- Acteurs internes numériques(1h)</a:t>
            </a: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fr" sz="1200">
                <a:solidFill>
                  <a:schemeClr val="accent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- Prestataire informatique (1h)</a:t>
            </a: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None/>
            </a:pP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spcAft>
                <a:spcPts val="2133"/>
              </a:spcAft>
              <a:buNone/>
            </a:pPr>
            <a:endParaRPr sz="1200"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sp>
        <p:nvSpPr>
          <p:cNvPr id="105" name="Google Shape;105;p12"/>
          <p:cNvSpPr txBox="1">
            <a:spLocks noGrp="1"/>
          </p:cNvSpPr>
          <p:nvPr>
            <p:ph type="body" idx="1"/>
          </p:nvPr>
        </p:nvSpPr>
        <p:spPr>
          <a:xfrm>
            <a:off x="8572400" y="4012833"/>
            <a:ext cx="2580400" cy="232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fr" sz="1200">
                <a:solidFill>
                  <a:schemeClr val="accent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Acteurs : </a:t>
            </a: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fr" sz="1200">
                <a:solidFill>
                  <a:schemeClr val="accent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- Expert Cyber GRADES </a:t>
            </a: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fr" sz="1200">
                <a:solidFill>
                  <a:schemeClr val="accent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- Direction (1h)</a:t>
            </a: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fr" sz="1200">
                <a:solidFill>
                  <a:schemeClr val="accent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- Responsable informatique (1h)</a:t>
            </a: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fr" sz="1200">
                <a:solidFill>
                  <a:schemeClr val="accent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- Acteurs internes numériques(1h)</a:t>
            </a:r>
            <a:endParaRPr sz="1200">
              <a:solidFill>
                <a:schemeClr val="accent6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fr" sz="1200">
                <a:solidFill>
                  <a:schemeClr val="accent6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- Prestataire informatique (1h)</a:t>
            </a:r>
            <a:endParaRPr sz="1200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cxnSp>
        <p:nvCxnSpPr>
          <p:cNvPr id="106" name="Google Shape;106;p12"/>
          <p:cNvCxnSpPr/>
          <p:nvPr/>
        </p:nvCxnSpPr>
        <p:spPr>
          <a:xfrm flipH="1">
            <a:off x="2996000" y="2002733"/>
            <a:ext cx="15200" cy="2797600"/>
          </a:xfrm>
          <a:prstGeom prst="straightConnector1">
            <a:avLst/>
          </a:prstGeom>
          <a:noFill/>
          <a:ln w="9525" cap="flat" cmpd="sng">
            <a:solidFill>
              <a:srgbClr val="FF55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12"/>
          <p:cNvCxnSpPr/>
          <p:nvPr/>
        </p:nvCxnSpPr>
        <p:spPr>
          <a:xfrm flipH="1">
            <a:off x="5776600" y="2030200"/>
            <a:ext cx="15200" cy="2797600"/>
          </a:xfrm>
          <a:prstGeom prst="straightConnector1">
            <a:avLst/>
          </a:prstGeom>
          <a:noFill/>
          <a:ln w="9525" cap="flat" cmpd="sng">
            <a:solidFill>
              <a:srgbClr val="FF55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" name="Google Shape;108;p12"/>
          <p:cNvCxnSpPr/>
          <p:nvPr/>
        </p:nvCxnSpPr>
        <p:spPr>
          <a:xfrm flipH="1">
            <a:off x="8495533" y="2030200"/>
            <a:ext cx="15200" cy="2797600"/>
          </a:xfrm>
          <a:prstGeom prst="straightConnector1">
            <a:avLst/>
          </a:prstGeom>
          <a:noFill/>
          <a:ln w="9525" cap="flat" cmpd="sng">
            <a:solidFill>
              <a:srgbClr val="FF55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9" name="Google Shape;109;p12" title="2094357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433" y="2987399"/>
            <a:ext cx="1133371" cy="11333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/>
            </a:outerShdw>
          </a:effectLst>
        </p:spPr>
      </p:pic>
      <p:pic>
        <p:nvPicPr>
          <p:cNvPr id="110" name="Google Shape;110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0994" y="2987401"/>
            <a:ext cx="1133364" cy="113336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</p:pic>
      <p:pic>
        <p:nvPicPr>
          <p:cNvPr id="111" name="Google Shape;111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4484" y="3006467"/>
            <a:ext cx="1095235" cy="10952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</p:pic>
      <p:pic>
        <p:nvPicPr>
          <p:cNvPr id="112" name="Google Shape;112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07100" y="2996000"/>
            <a:ext cx="1095235" cy="10952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3"/>
          <p:cNvSpPr txBox="1">
            <a:spLocks noGrp="1"/>
          </p:cNvSpPr>
          <p:nvPr>
            <p:ph type="sldNum" idx="12"/>
          </p:nvPr>
        </p:nvSpPr>
        <p:spPr>
          <a:xfrm>
            <a:off x="4" y="6217633"/>
            <a:ext cx="425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fld id="{00000000-1234-1234-1234-123412341234}" type="slidenum">
              <a:rPr lang="fr"/>
              <a:pPr/>
              <a:t>17</a:t>
            </a:fld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/>
          </p:nvPr>
        </p:nvSpPr>
        <p:spPr>
          <a:xfrm>
            <a:off x="914933" y="359300"/>
            <a:ext cx="102664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>
              <a:buClr>
                <a:schemeClr val="dk1"/>
              </a:buClr>
              <a:buSzPts val="1100"/>
            </a:pPr>
            <a:r>
              <a:rPr lang="fr" sz="4800" b="0">
                <a:solidFill>
                  <a:schemeClr val="lt1"/>
                </a:solidFill>
              </a:rPr>
              <a:t>Les avantages pour vos structures</a:t>
            </a:r>
            <a:endParaRPr sz="4800" b="0">
              <a:solidFill>
                <a:schemeClr val="lt1"/>
              </a:solidFill>
            </a:endParaRPr>
          </a:p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body" idx="1"/>
          </p:nvPr>
        </p:nvSpPr>
        <p:spPr>
          <a:xfrm>
            <a:off x="517200" y="1556400"/>
            <a:ext cx="5222000" cy="343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fr" sz="1467" b="1">
                <a:solidFill>
                  <a:schemeClr val="lt1"/>
                </a:solidFill>
              </a:rPr>
              <a:t>1 - La garantie d'une expertise reconnue dans le secteur de la santé :</a:t>
            </a:r>
            <a:endParaRPr sz="1467" b="1">
              <a:solidFill>
                <a:schemeClr val="lt1"/>
              </a:solidFill>
            </a:endParaRPr>
          </a:p>
          <a:p>
            <a:pPr indent="-397923">
              <a:buClr>
                <a:schemeClr val="lt1"/>
              </a:buClr>
              <a:buSzPts val="1100"/>
              <a:buFont typeface="Roboto Condensed Thin"/>
              <a:buChar char="●"/>
            </a:pPr>
            <a:r>
              <a:rPr lang="fr" sz="1467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Experts cybersécurité </a:t>
            </a:r>
            <a:r>
              <a:rPr lang="fr" sz="1467">
                <a:solidFill>
                  <a:schemeClr val="lt1"/>
                </a:solidFill>
                <a:latin typeface="Roboto Condensed Thin"/>
                <a:ea typeface="Roboto Condensed Thin"/>
                <a:cs typeface="Roboto Condensed Thin"/>
                <a:sym typeface="Roboto Condensed Thin"/>
              </a:rPr>
              <a:t>: Spécialistes des enjeux ES-ESMS.</a:t>
            </a:r>
            <a:endParaRPr sz="1467">
              <a:solidFill>
                <a:schemeClr val="lt1"/>
              </a:solidFill>
              <a:latin typeface="Roboto Condensed Thin"/>
              <a:ea typeface="Roboto Condensed Thin"/>
              <a:cs typeface="Roboto Condensed Thin"/>
              <a:sym typeface="Roboto Condensed Thin"/>
            </a:endParaRPr>
          </a:p>
          <a:p>
            <a:pPr marL="0" indent="0">
              <a:buNone/>
            </a:pPr>
            <a:endParaRPr sz="1467">
              <a:solidFill>
                <a:schemeClr val="lt1"/>
              </a:solidFill>
              <a:latin typeface="Roboto Condensed Thin"/>
              <a:ea typeface="Roboto Condensed Thin"/>
              <a:cs typeface="Roboto Condensed Thin"/>
              <a:sym typeface="Roboto Condensed Thin"/>
            </a:endParaRPr>
          </a:p>
          <a:p>
            <a:pPr marL="0" indent="0">
              <a:buNone/>
            </a:pPr>
            <a:r>
              <a:rPr lang="fr" sz="1467" b="1">
                <a:solidFill>
                  <a:schemeClr val="lt1"/>
                </a:solidFill>
              </a:rPr>
              <a:t>2 - Une solution sur mesure pour vos besoins spécifiques :</a:t>
            </a:r>
            <a:endParaRPr sz="1467" b="1">
              <a:solidFill>
                <a:schemeClr val="lt1"/>
              </a:solidFill>
            </a:endParaRPr>
          </a:p>
          <a:p>
            <a:pPr indent="-397923">
              <a:buClr>
                <a:schemeClr val="lt1"/>
              </a:buClr>
              <a:buSzPts val="1100"/>
              <a:buFont typeface="Roboto Condensed Thin"/>
              <a:buChar char="●"/>
            </a:pPr>
            <a:r>
              <a:rPr lang="fr" sz="1467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Diagnostic adapté </a:t>
            </a:r>
            <a:r>
              <a:rPr lang="fr" sz="1467">
                <a:solidFill>
                  <a:schemeClr val="lt1"/>
                </a:solidFill>
                <a:latin typeface="Roboto Condensed Thin"/>
                <a:ea typeface="Roboto Condensed Thin"/>
                <a:cs typeface="Roboto Condensed Thin"/>
                <a:sym typeface="Roboto Condensed Thin"/>
              </a:rPr>
              <a:t>: Protection adapté pour les ES-ESMS.</a:t>
            </a:r>
            <a:endParaRPr sz="1467">
              <a:solidFill>
                <a:schemeClr val="lt1"/>
              </a:solidFill>
              <a:latin typeface="Roboto Condensed Thin"/>
              <a:ea typeface="Roboto Condensed Thin"/>
              <a:cs typeface="Roboto Condensed Thin"/>
              <a:sym typeface="Roboto Condensed Thin"/>
            </a:endParaRPr>
          </a:p>
          <a:p>
            <a:pPr indent="-397923">
              <a:buClr>
                <a:schemeClr val="lt1"/>
              </a:buClr>
              <a:buSzPts val="1100"/>
              <a:buFont typeface="Roboto Condensed Thin"/>
              <a:buChar char="●"/>
            </a:pPr>
            <a:r>
              <a:rPr lang="fr" sz="1467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Réponse ciblée</a:t>
            </a:r>
            <a:r>
              <a:rPr lang="fr" sz="1467">
                <a:solidFill>
                  <a:schemeClr val="lt1"/>
                </a:solidFill>
                <a:latin typeface="Roboto Condensed Thin"/>
                <a:ea typeface="Roboto Condensed Thin"/>
                <a:cs typeface="Roboto Condensed Thin"/>
                <a:sym typeface="Roboto Condensed Thin"/>
              </a:rPr>
              <a:t> : Solutions pour vos particularités.</a:t>
            </a:r>
            <a:endParaRPr sz="1467">
              <a:solidFill>
                <a:schemeClr val="lt1"/>
              </a:solidFill>
              <a:latin typeface="Roboto Condensed Thin"/>
              <a:ea typeface="Roboto Condensed Thin"/>
              <a:cs typeface="Roboto Condensed Thin"/>
              <a:sym typeface="Roboto Condensed Thin"/>
            </a:endParaRPr>
          </a:p>
          <a:p>
            <a:pPr marL="0" indent="0">
              <a:buNone/>
            </a:pPr>
            <a:endParaRPr sz="1467">
              <a:solidFill>
                <a:schemeClr val="lt1"/>
              </a:solidFill>
              <a:latin typeface="Roboto Condensed Thin"/>
              <a:ea typeface="Roboto Condensed Thin"/>
              <a:cs typeface="Roboto Condensed Thin"/>
              <a:sym typeface="Roboto Condensed Thin"/>
            </a:endParaRPr>
          </a:p>
          <a:p>
            <a:pPr marL="0" indent="0">
              <a:buNone/>
            </a:pPr>
            <a:r>
              <a:rPr lang="fr" sz="1467" b="1">
                <a:solidFill>
                  <a:schemeClr val="lt1"/>
                </a:solidFill>
              </a:rPr>
              <a:t>3 - Une action immédiate grâce à un bilan express :</a:t>
            </a:r>
            <a:endParaRPr sz="1467" b="1">
              <a:solidFill>
                <a:schemeClr val="lt1"/>
              </a:solidFill>
            </a:endParaRPr>
          </a:p>
          <a:p>
            <a:pPr indent="-397923">
              <a:buClr>
                <a:schemeClr val="lt1"/>
              </a:buClr>
              <a:buSzPts val="1100"/>
              <a:buFont typeface="Roboto Condensed Thin"/>
              <a:buChar char="●"/>
            </a:pPr>
            <a:r>
              <a:rPr lang="fr" sz="1467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Bilan rapide</a:t>
            </a:r>
            <a:r>
              <a:rPr lang="fr" sz="1467">
                <a:solidFill>
                  <a:schemeClr val="lt1"/>
                </a:solidFill>
                <a:latin typeface="Roboto Condensed Thin"/>
                <a:ea typeface="Roboto Condensed Thin"/>
                <a:cs typeface="Roboto Condensed Thin"/>
                <a:sym typeface="Roboto Condensed Thin"/>
              </a:rPr>
              <a:t> : Vision claire de votre sécurité en quelques heures.</a:t>
            </a:r>
            <a:endParaRPr sz="1467">
              <a:solidFill>
                <a:schemeClr val="lt1"/>
              </a:solidFill>
              <a:latin typeface="Roboto Condensed Thin"/>
              <a:ea typeface="Roboto Condensed Thin"/>
              <a:cs typeface="Roboto Condensed Thin"/>
              <a:sym typeface="Roboto Condensed Thin"/>
            </a:endParaRPr>
          </a:p>
          <a:p>
            <a:pPr marL="0" indent="0">
              <a:buNone/>
            </a:pPr>
            <a:endParaRPr sz="1467" i="1">
              <a:solidFill>
                <a:schemeClr val="lt1"/>
              </a:solidFill>
              <a:latin typeface="Roboto Condensed Thin"/>
              <a:ea typeface="Roboto Condensed Thin"/>
              <a:cs typeface="Roboto Condensed Thin"/>
              <a:sym typeface="Roboto Condensed Thin"/>
            </a:endParaRPr>
          </a:p>
          <a:p>
            <a:pPr marL="0" indent="0">
              <a:buNone/>
            </a:pPr>
            <a:endParaRPr sz="1467" b="1">
              <a:solidFill>
                <a:schemeClr val="lt1"/>
              </a:solidFill>
            </a:endParaRPr>
          </a:p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body" idx="1"/>
          </p:nvPr>
        </p:nvSpPr>
        <p:spPr>
          <a:xfrm>
            <a:off x="6201267" y="1556400"/>
            <a:ext cx="5222000" cy="321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fr" sz="1467" b="1">
                <a:solidFill>
                  <a:schemeClr val="lt1"/>
                </a:solidFill>
              </a:rPr>
              <a:t>4- Un renforcement rapide de votre résilience :</a:t>
            </a:r>
            <a:endParaRPr sz="1467" b="1">
              <a:solidFill>
                <a:schemeClr val="lt1"/>
              </a:solidFill>
            </a:endParaRPr>
          </a:p>
          <a:p>
            <a:pPr indent="-397923">
              <a:buClr>
                <a:schemeClr val="lt1"/>
              </a:buClr>
              <a:buSzPts val="1100"/>
              <a:buFont typeface="Roboto Condensed Thin"/>
              <a:buChar char="●"/>
            </a:pPr>
            <a:r>
              <a:rPr lang="fr" sz="1467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Actions concrètes et efficaces</a:t>
            </a:r>
            <a:r>
              <a:rPr lang="fr" sz="1467">
                <a:solidFill>
                  <a:schemeClr val="lt1"/>
                </a:solidFill>
                <a:latin typeface="Roboto Condensed Thin"/>
                <a:ea typeface="Roboto Condensed Thin"/>
                <a:cs typeface="Roboto Condensed Thin"/>
                <a:sym typeface="Roboto Condensed Thin"/>
              </a:rPr>
              <a:t> : Protégez vos activités et données sensibles.</a:t>
            </a:r>
            <a:endParaRPr sz="1467">
              <a:solidFill>
                <a:schemeClr val="lt1"/>
              </a:solidFill>
              <a:latin typeface="Roboto Condensed Thin"/>
              <a:ea typeface="Roboto Condensed Thin"/>
              <a:cs typeface="Roboto Condensed Thin"/>
              <a:sym typeface="Roboto Condensed Thin"/>
            </a:endParaRPr>
          </a:p>
          <a:p>
            <a:pPr marL="0" indent="0">
              <a:buNone/>
            </a:pPr>
            <a:endParaRPr sz="1467">
              <a:solidFill>
                <a:schemeClr val="lt1"/>
              </a:solidFill>
              <a:latin typeface="Roboto Condensed Thin"/>
              <a:ea typeface="Roboto Condensed Thin"/>
              <a:cs typeface="Roboto Condensed Thin"/>
              <a:sym typeface="Roboto Condensed Thin"/>
            </a:endParaRPr>
          </a:p>
          <a:p>
            <a:pPr marL="0" indent="0">
              <a:buNone/>
            </a:pPr>
            <a:r>
              <a:rPr lang="fr" sz="1467" b="1">
                <a:solidFill>
                  <a:schemeClr val="lt1"/>
                </a:solidFill>
              </a:rPr>
              <a:t>5 - Un accompagnement personnalisé dans la mise en œuvre :</a:t>
            </a:r>
            <a:endParaRPr sz="1467" b="1">
              <a:solidFill>
                <a:schemeClr val="lt1"/>
              </a:solidFill>
            </a:endParaRPr>
          </a:p>
          <a:p>
            <a:pPr indent="-397923">
              <a:buClr>
                <a:schemeClr val="lt1"/>
              </a:buClr>
              <a:buSzPts val="1100"/>
              <a:buFont typeface="Roboto Condensed Thin"/>
              <a:buChar char="●"/>
            </a:pPr>
            <a:r>
              <a:rPr lang="fr" sz="1467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Mise en œuvre facilitée </a:t>
            </a:r>
            <a:r>
              <a:rPr lang="fr" sz="1467">
                <a:solidFill>
                  <a:schemeClr val="lt1"/>
                </a:solidFill>
                <a:latin typeface="Roboto Condensed Thin"/>
                <a:ea typeface="Roboto Condensed Thin"/>
                <a:cs typeface="Roboto Condensed Thin"/>
                <a:sym typeface="Roboto Condensed Thin"/>
              </a:rPr>
              <a:t>: Accompagnement dédié.</a:t>
            </a:r>
            <a:endParaRPr sz="1467">
              <a:solidFill>
                <a:schemeClr val="lt1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indent="-397923">
              <a:buClr>
                <a:schemeClr val="lt1"/>
              </a:buClr>
              <a:buSzPts val="1100"/>
              <a:buFont typeface="Roboto Condensed Thin"/>
              <a:buChar char="●"/>
            </a:pPr>
            <a:r>
              <a:rPr lang="fr" sz="1467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Soutien financier CAPSI</a:t>
            </a:r>
            <a:r>
              <a:rPr lang="fr" sz="1467">
                <a:solidFill>
                  <a:schemeClr val="lt1"/>
                </a:solidFill>
                <a:latin typeface="Roboto Condensed Thin"/>
                <a:ea typeface="Roboto Condensed Thin"/>
                <a:cs typeface="Roboto Condensed Thin"/>
                <a:sym typeface="Roboto Condensed Thin"/>
              </a:rPr>
              <a:t> : Subventions ARS, gratuit pour le bénéficiaire.</a:t>
            </a:r>
            <a:endParaRPr sz="1467">
              <a:solidFill>
                <a:schemeClr val="lt1"/>
              </a:solidFill>
              <a:latin typeface="Roboto Condensed Thin"/>
              <a:ea typeface="Roboto Condensed Thin"/>
              <a:cs typeface="Roboto Condensed Thin"/>
              <a:sym typeface="Roboto Condensed Thin"/>
            </a:endParaRPr>
          </a:p>
          <a:p>
            <a:pPr marL="0" indent="0">
              <a:buNone/>
            </a:pPr>
            <a:endParaRPr sz="1467">
              <a:solidFill>
                <a:schemeClr val="lt1"/>
              </a:solidFill>
              <a:latin typeface="Roboto Condensed Thin"/>
              <a:ea typeface="Roboto Condensed Thin"/>
              <a:cs typeface="Roboto Condensed Thin"/>
              <a:sym typeface="Roboto Condensed Thin"/>
            </a:endParaRPr>
          </a:p>
          <a:p>
            <a:pPr marL="0" indent="0">
              <a:buNone/>
            </a:pPr>
            <a:r>
              <a:rPr lang="fr" sz="1467" b="1">
                <a:solidFill>
                  <a:schemeClr val="lt1"/>
                </a:solidFill>
              </a:rPr>
              <a:t>6 - Un suivi continu pour progresser :</a:t>
            </a:r>
            <a:endParaRPr sz="1467" b="1">
              <a:solidFill>
                <a:schemeClr val="lt1"/>
              </a:solidFill>
            </a:endParaRPr>
          </a:p>
          <a:p>
            <a:pPr indent="-397923">
              <a:buClr>
                <a:schemeClr val="lt1"/>
              </a:buClr>
              <a:buSzPts val="1100"/>
              <a:buFont typeface="Roboto Condensed Thin"/>
              <a:buChar char="●"/>
            </a:pPr>
            <a:r>
              <a:rPr lang="fr" sz="1467">
                <a:solidFill>
                  <a:schemeClr val="lt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Suivi expert </a:t>
            </a:r>
            <a:r>
              <a:rPr lang="fr" sz="1467">
                <a:solidFill>
                  <a:schemeClr val="lt1"/>
                </a:solidFill>
                <a:latin typeface="Roboto Condensed Thin"/>
                <a:ea typeface="Roboto Condensed Thin"/>
                <a:cs typeface="Roboto Condensed Thin"/>
                <a:sym typeface="Roboto Condensed Thin"/>
              </a:rPr>
              <a:t>: Progression assurée.</a:t>
            </a:r>
            <a:endParaRPr sz="1467">
              <a:solidFill>
                <a:schemeClr val="lt1"/>
              </a:solidFill>
              <a:latin typeface="Roboto Condensed Thin"/>
              <a:ea typeface="Roboto Condensed Thin"/>
              <a:cs typeface="Roboto Condensed Thin"/>
              <a:sym typeface="Roboto Condensed Thin"/>
            </a:endParaRPr>
          </a:p>
          <a:p>
            <a:pPr marL="0" indent="0">
              <a:buNone/>
            </a:pPr>
            <a:endParaRPr sz="1467" i="1">
              <a:solidFill>
                <a:schemeClr val="lt1"/>
              </a:solidFill>
              <a:latin typeface="Roboto Condensed Thin"/>
              <a:ea typeface="Roboto Condensed Thin"/>
              <a:cs typeface="Roboto Condensed Thin"/>
              <a:sym typeface="Roboto Condensed Thin"/>
            </a:endParaRPr>
          </a:p>
          <a:p>
            <a:pPr marL="0" indent="0">
              <a:buNone/>
            </a:pPr>
            <a:endParaRPr sz="1467" b="1">
              <a:solidFill>
                <a:schemeClr val="lt1"/>
              </a:solidFill>
            </a:endParaRPr>
          </a:p>
          <a:p>
            <a:pPr marL="0" indent="0">
              <a:spcAft>
                <a:spcPts val="2133"/>
              </a:spcAft>
              <a:buNone/>
            </a:pPr>
            <a:endParaRPr/>
          </a:p>
        </p:txBody>
      </p:sp>
      <p:sp>
        <p:nvSpPr>
          <p:cNvPr id="121" name="Google Shape;121;p13"/>
          <p:cNvSpPr txBox="1"/>
          <p:nvPr/>
        </p:nvSpPr>
        <p:spPr>
          <a:xfrm>
            <a:off x="429100" y="5429100"/>
            <a:ext cx="11050000" cy="9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fr" sz="1467" i="1">
                <a:solidFill>
                  <a:schemeClr val="lt1"/>
                </a:solidFill>
                <a:latin typeface="Roboto Condensed Thin"/>
                <a:ea typeface="Roboto Condensed Thin"/>
                <a:cs typeface="Roboto Condensed Thin"/>
                <a:sym typeface="Roboto Condensed Thin"/>
              </a:rPr>
              <a:t>Note : Ce diagnostic de sécurité numérique n'est pas un audit et ne peut donc pas servir de justificatif pour des financements exigeant un audit.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99919-F36C-CC51-8CFC-D757F5A3A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1F69927-7496-D91A-3D0C-0B3BA95B0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414" y="232158"/>
            <a:ext cx="7904859" cy="616429"/>
          </a:xfrm>
        </p:spPr>
        <p:txBody>
          <a:bodyPr>
            <a:normAutofit/>
          </a:bodyPr>
          <a:lstStyle/>
          <a:p>
            <a:r>
              <a:rPr lang="fr-FR"/>
              <a:t>La parole à la région Pays-de-la-Loire ! 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B47C56A-BAA4-5D2E-44C9-B69702BA51AB}"/>
              </a:ext>
            </a:extLst>
          </p:cNvPr>
          <p:cNvGrpSpPr/>
          <p:nvPr/>
        </p:nvGrpSpPr>
        <p:grpSpPr>
          <a:xfrm>
            <a:off x="3710609" y="2346739"/>
            <a:ext cx="4768775" cy="2160000"/>
            <a:chOff x="6296025" y="3879382"/>
            <a:chExt cx="4768775" cy="2160000"/>
          </a:xfrm>
        </p:grpSpPr>
        <p:pic>
          <p:nvPicPr>
            <p:cNvPr id="38" name="Picture 2" descr="e-santé Pays-de-Loire | Santé.fr">
              <a:extLst>
                <a:ext uri="{FF2B5EF4-FFF2-40B4-BE49-F238E27FC236}">
                  <a16:creationId xmlns:a16="http://schemas.microsoft.com/office/drawing/2014/main" id="{415A6029-2901-53E6-A492-506E0564A5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38" b="30698"/>
            <a:stretch/>
          </p:blipFill>
          <p:spPr bwMode="auto">
            <a:xfrm>
              <a:off x="9359651" y="5541650"/>
              <a:ext cx="1279032" cy="461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EHPAD de La Rochefoucauld">
              <a:extLst>
                <a:ext uri="{FF2B5EF4-FFF2-40B4-BE49-F238E27FC236}">
                  <a16:creationId xmlns:a16="http://schemas.microsoft.com/office/drawing/2014/main" id="{6C716221-2DDA-6060-445B-1995A0152E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135" y="5015964"/>
              <a:ext cx="893379" cy="564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D47091-0C6F-3AD3-27A4-CD1DCFA5F12A}"/>
                </a:ext>
              </a:extLst>
            </p:cNvPr>
            <p:cNvSpPr/>
            <p:nvPr/>
          </p:nvSpPr>
          <p:spPr>
            <a:xfrm>
              <a:off x="6296025" y="3879382"/>
              <a:ext cx="4579216" cy="2160000"/>
            </a:xfrm>
            <a:prstGeom prst="rect">
              <a:avLst/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4" name="ZoneTexte 33">
              <a:extLst>
                <a:ext uri="{FF2B5EF4-FFF2-40B4-BE49-F238E27FC236}">
                  <a16:creationId xmlns:a16="http://schemas.microsoft.com/office/drawing/2014/main" id="{A683F0DD-8E62-16C2-9F65-AA95458D4A2C}"/>
                </a:ext>
              </a:extLst>
            </p:cNvPr>
            <p:cNvSpPr txBox="1"/>
            <p:nvPr/>
          </p:nvSpPr>
          <p:spPr>
            <a:xfrm>
              <a:off x="8885173" y="4755758"/>
              <a:ext cx="2179627" cy="73866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pt-BR" sz="1400" b="1" err="1">
                  <a:solidFill>
                    <a:srgbClr val="000000"/>
                  </a:solidFill>
                  <a:latin typeface="Arial"/>
                  <a:ea typeface="Calibri"/>
                  <a:cs typeface="Arial"/>
                </a:rPr>
                <a:t>Auriane</a:t>
              </a:r>
              <a:r>
                <a:rPr lang="pt-BR" sz="1400" b="1">
                  <a:solidFill>
                    <a:srgbClr val="000000"/>
                  </a:solidFill>
                  <a:latin typeface="Arial"/>
                  <a:ea typeface="Calibri"/>
                  <a:cs typeface="Arial"/>
                </a:rPr>
                <a:t> LEMESLE</a:t>
              </a:r>
              <a:endParaRPr lang="en-US"/>
            </a:p>
            <a:p>
              <a:pPr algn="ctr"/>
              <a:r>
                <a:rPr lang="pt-BR" sz="1400" err="1">
                  <a:latin typeface="Arial"/>
                  <a:cs typeface="Arial"/>
                </a:rPr>
                <a:t>Responsable</a:t>
              </a:r>
              <a:r>
                <a:rPr lang="pt-BR" sz="1400">
                  <a:latin typeface="Arial"/>
                  <a:cs typeface="Arial"/>
                </a:rPr>
                <a:t> </a:t>
              </a:r>
              <a:r>
                <a:rPr lang="pt-BR" sz="1400" err="1">
                  <a:latin typeface="Arial"/>
                  <a:cs typeface="Arial"/>
                </a:rPr>
                <a:t>du</a:t>
              </a:r>
              <a:r>
                <a:rPr lang="pt-BR" sz="1400">
                  <a:latin typeface="Arial"/>
                  <a:cs typeface="Arial"/>
                </a:rPr>
                <a:t> </a:t>
              </a:r>
              <a:r>
                <a:rPr lang="pt-BR" sz="1400" err="1">
                  <a:latin typeface="Arial"/>
                  <a:cs typeface="Arial"/>
                </a:rPr>
                <a:t>pôle</a:t>
              </a:r>
              <a:r>
                <a:rPr lang="pt-BR" sz="1400">
                  <a:latin typeface="Arial"/>
                  <a:cs typeface="Arial"/>
                </a:rPr>
                <a:t> </a:t>
              </a:r>
              <a:r>
                <a:rPr lang="pt-BR" sz="1400" err="1">
                  <a:latin typeface="Arial"/>
                  <a:cs typeface="Arial"/>
                </a:rPr>
                <a:t>cybersécurité</a:t>
              </a:r>
              <a:endParaRPr lang="pt-BR" sz="1400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ZoneTexte 34">
              <a:extLst>
                <a:ext uri="{FF2B5EF4-FFF2-40B4-BE49-F238E27FC236}">
                  <a16:creationId xmlns:a16="http://schemas.microsoft.com/office/drawing/2014/main" id="{49E2E5CB-E800-5698-6F99-B0E71B5D4D8B}"/>
                </a:ext>
              </a:extLst>
            </p:cNvPr>
            <p:cNvSpPr txBox="1"/>
            <p:nvPr/>
          </p:nvSpPr>
          <p:spPr>
            <a:xfrm>
              <a:off x="6723944" y="4755758"/>
              <a:ext cx="2256452" cy="95410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pt-BR" sz="1400" b="1">
                  <a:latin typeface="Arial"/>
                  <a:cs typeface="Arial"/>
                </a:rPr>
                <a:t>Thierry PERRIN</a:t>
              </a:r>
            </a:p>
            <a:p>
              <a:pPr algn="ctr"/>
              <a:r>
                <a:rPr lang="pt-BR" sz="1400">
                  <a:latin typeface="Arial"/>
                  <a:cs typeface="Arial"/>
                </a:rPr>
                <a:t>Directeur</a:t>
              </a:r>
            </a:p>
            <a:p>
              <a:pPr algn="ctr"/>
              <a:r>
                <a:rPr lang="pt-BR" sz="1400">
                  <a:latin typeface="Arial"/>
                  <a:cs typeface="Arial"/>
                </a:rPr>
                <a:t>Résidence La Rochefoucauld</a:t>
              </a:r>
              <a:endParaRPr lang="pt-BR" sz="1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D1C12B4-859A-6438-C22C-A7FD1535C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10397" y="4036637"/>
              <a:ext cx="704088" cy="699370"/>
            </a:xfrm>
            <a:prstGeom prst="ellipse">
              <a:avLst/>
            </a:prstGeom>
          </p:spPr>
        </p:pic>
      </p:grpSp>
      <p:pic>
        <p:nvPicPr>
          <p:cNvPr id="2" name="Picture 14">
            <a:extLst>
              <a:ext uri="{FF2B5EF4-FFF2-40B4-BE49-F238E27FC236}">
                <a16:creationId xmlns:a16="http://schemas.microsoft.com/office/drawing/2014/main" id="{510900B9-74FE-69BE-CC35-830EE4D872D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/>
          <a:srcRect l="46250" t="5940" r="1250" b="25297"/>
          <a:stretch/>
        </p:blipFill>
        <p:spPr>
          <a:xfrm>
            <a:off x="7035751" y="2492540"/>
            <a:ext cx="756000" cy="7673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34463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2EB5F9-04FB-1A78-FAA4-964A0FE8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4" y="2341548"/>
            <a:ext cx="5812669" cy="1879931"/>
          </a:xfrm>
        </p:spPr>
        <p:txBody>
          <a:bodyPr/>
          <a:lstStyle/>
          <a:p>
            <a:r>
              <a:rPr lang="fr-FR"/>
              <a:t>La cybersécurité dans le </a:t>
            </a:r>
            <a:br>
              <a:rPr lang="fr-FR"/>
            </a:br>
            <a:r>
              <a:rPr lang="fr-FR"/>
              <a:t>médico-social : quelles premières actions mettre en place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1C13D6-A43F-9AE0-0903-F23C99F40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4" y="3870645"/>
            <a:ext cx="5640224" cy="493993"/>
          </a:xfrm>
        </p:spPr>
        <p:txBody>
          <a:bodyPr/>
          <a:lstStyle/>
          <a:p>
            <a:r>
              <a:rPr lang="fr-FR"/>
              <a:t>Démarche régionale en Pays de la Loire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0C7B4D0-2F60-E61D-981D-718740BC8B55}"/>
              </a:ext>
            </a:extLst>
          </p:cNvPr>
          <p:cNvSpPr txBox="1"/>
          <p:nvPr/>
        </p:nvSpPr>
        <p:spPr>
          <a:xfrm>
            <a:off x="540004" y="4534293"/>
            <a:ext cx="571296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4749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Auriane LEMESLE – 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4749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Responsable du pôle cybersécurité - Groupement e-santé Pays de la Loire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4749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Thierry PERRIN – 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47494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Directeur de la Résidence La Rochefoucauld (PLESSE)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349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8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25E13-6EAC-A5BB-7E9B-433A3B109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797A7E2-56D2-A083-741C-ED3AED6B8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43" y="144624"/>
            <a:ext cx="7904859" cy="616429"/>
          </a:xfrm>
        </p:spPr>
        <p:txBody>
          <a:bodyPr>
            <a:normAutofit/>
          </a:bodyPr>
          <a:lstStyle/>
          <a:p>
            <a:r>
              <a:rPr lang="fr-FR" sz="2400"/>
              <a:t>Vos intervenants</a:t>
            </a:r>
          </a:p>
        </p:txBody>
      </p:sp>
      <p:pic>
        <p:nvPicPr>
          <p:cNvPr id="53" name="Picture 4" descr="microphone ">
            <a:extLst>
              <a:ext uri="{FF2B5EF4-FFF2-40B4-BE49-F238E27FC236}">
                <a16:creationId xmlns:a16="http://schemas.microsoft.com/office/drawing/2014/main" id="{623678C9-16AD-6AE2-3D6A-77714A547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844" y="179514"/>
            <a:ext cx="686822" cy="68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16479F-F73B-5C04-DE7A-3EE5A77E7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278" y="1696698"/>
            <a:ext cx="776442" cy="733939"/>
          </a:xfrm>
          <a:prstGeom prst="ellipse">
            <a:avLst/>
          </a:prstGeom>
        </p:spPr>
      </p:pic>
      <p:pic>
        <p:nvPicPr>
          <p:cNvPr id="6" name="Picture 2" descr="e-santé Pays-de-Loire | Santé.fr">
            <a:extLst>
              <a:ext uri="{FF2B5EF4-FFF2-40B4-BE49-F238E27FC236}">
                <a16:creationId xmlns:a16="http://schemas.microsoft.com/office/drawing/2014/main" id="{F4262A89-78EB-CBAF-2774-D1FEDDF622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38" b="30698"/>
          <a:stretch/>
        </p:blipFill>
        <p:spPr bwMode="auto">
          <a:xfrm>
            <a:off x="9359651" y="5541650"/>
            <a:ext cx="1279032" cy="46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HPAD de La Rochefoucauld">
            <a:extLst>
              <a:ext uri="{FF2B5EF4-FFF2-40B4-BE49-F238E27FC236}">
                <a16:creationId xmlns:a16="http://schemas.microsoft.com/office/drawing/2014/main" id="{1DB28EA6-808D-21DA-1265-F32257C4B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135" y="5015964"/>
            <a:ext cx="893379" cy="56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RADeS PACA">
            <a:extLst>
              <a:ext uri="{FF2B5EF4-FFF2-40B4-BE49-F238E27FC236}">
                <a16:creationId xmlns:a16="http://schemas.microsoft.com/office/drawing/2014/main" id="{F01DE2E1-9897-E597-BFBA-9B3BE3ADC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788" y="5494422"/>
            <a:ext cx="1152762" cy="42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ssociation Médico Sociale de Provence - Un chemin pour chacun !">
            <a:extLst>
              <a:ext uri="{FF2B5EF4-FFF2-40B4-BE49-F238E27FC236}">
                <a16:creationId xmlns:a16="http://schemas.microsoft.com/office/drawing/2014/main" id="{43477847-6289-31DC-B4C3-FAB955BB0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78" y="5594723"/>
            <a:ext cx="1270771" cy="32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423B5C9-383A-FC28-878D-AC1C201DCE2A}"/>
              </a:ext>
            </a:extLst>
          </p:cNvPr>
          <p:cNvSpPr/>
          <p:nvPr/>
        </p:nvSpPr>
        <p:spPr>
          <a:xfrm>
            <a:off x="2836201" y="1231110"/>
            <a:ext cx="6464276" cy="2160000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4" descr="Christophe MATTLER - Ministère de la ...">
            <a:extLst>
              <a:ext uri="{FF2B5EF4-FFF2-40B4-BE49-F238E27FC236}">
                <a16:creationId xmlns:a16="http://schemas.microsoft.com/office/drawing/2014/main" id="{76023F31-EA25-2B7E-E49C-954278E3F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833" y="1692292"/>
            <a:ext cx="686088" cy="6860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65FC426-210A-AB0B-1FB9-0737937B2E97}"/>
              </a:ext>
            </a:extLst>
          </p:cNvPr>
          <p:cNvSpPr txBox="1"/>
          <p:nvPr/>
        </p:nvSpPr>
        <p:spPr>
          <a:xfrm>
            <a:off x="2456719" y="1336393"/>
            <a:ext cx="375551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b="1" dirty="0">
                <a:latin typeface="Arial"/>
                <a:cs typeface="Arial"/>
              </a:rPr>
              <a:t>Direction programme </a:t>
            </a:r>
            <a:r>
              <a:rPr lang="fr-FR" sz="1600" b="1" dirty="0" err="1">
                <a:latin typeface="Arial"/>
                <a:cs typeface="Arial"/>
              </a:rPr>
              <a:t>CaRE</a:t>
            </a:r>
            <a:endParaRPr lang="fr-FR" sz="1600" b="1" dirty="0">
              <a:latin typeface="Arial"/>
              <a:cs typeface="Arial"/>
            </a:endParaRPr>
          </a:p>
        </p:txBody>
      </p:sp>
      <p:pic>
        <p:nvPicPr>
          <p:cNvPr id="25" name="Image 24" descr="Une image contenant texte, Police, capture d’écran, blanc&#10;&#10;Le contenu généré par l’IA peut être incorrect.">
            <a:extLst>
              <a:ext uri="{FF2B5EF4-FFF2-40B4-BE49-F238E27FC236}">
                <a16:creationId xmlns:a16="http://schemas.microsoft.com/office/drawing/2014/main" id="{0708E5FE-3E6C-5895-35B6-2F039A99A4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1116" y="2694465"/>
            <a:ext cx="1024549" cy="65063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1188C2ED-00D3-D509-26B6-6E3793A5D6CD}"/>
              </a:ext>
            </a:extLst>
          </p:cNvPr>
          <p:cNvSpPr txBox="1"/>
          <p:nvPr/>
        </p:nvSpPr>
        <p:spPr>
          <a:xfrm>
            <a:off x="3146771" y="2388889"/>
            <a:ext cx="2179627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400" b="1">
                <a:latin typeface="Arial"/>
                <a:cs typeface="Arial"/>
              </a:rPr>
              <a:t>Christophe MATTLER</a:t>
            </a:r>
            <a:endParaRPr lang="pt-BR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911418C-F7F8-6527-53AE-5033062D4344}"/>
              </a:ext>
            </a:extLst>
          </p:cNvPr>
          <p:cNvSpPr txBox="1"/>
          <p:nvPr/>
        </p:nvSpPr>
        <p:spPr>
          <a:xfrm>
            <a:off x="6096000" y="1316642"/>
            <a:ext cx="358640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FR" sz="1600" b="1" dirty="0">
                <a:latin typeface="Arial"/>
                <a:cs typeface="Arial"/>
              </a:rPr>
              <a:t>Equipe médico-sociale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C7C7CCE-0C30-B5C1-8438-3BDED9B4B498}"/>
              </a:ext>
            </a:extLst>
          </p:cNvPr>
          <p:cNvSpPr txBox="1"/>
          <p:nvPr/>
        </p:nvSpPr>
        <p:spPr>
          <a:xfrm>
            <a:off x="6904685" y="2454330"/>
            <a:ext cx="2179627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400" b="1" dirty="0">
                <a:latin typeface="Arial"/>
                <a:cs typeface="Arial"/>
              </a:rPr>
              <a:t>Margaux BUGUET</a:t>
            </a:r>
          </a:p>
          <a:p>
            <a:pPr algn="ctr"/>
            <a:r>
              <a:rPr lang="pt-BR" sz="1400" dirty="0">
                <a:latin typeface="Arial"/>
                <a:cs typeface="Arial"/>
              </a:rPr>
              <a:t>Référente cybersécurité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12" descr="Agence Du Numérique En Santé Logo PNG Vector (PDF, SVG) Free Download">
            <a:extLst>
              <a:ext uri="{FF2B5EF4-FFF2-40B4-BE49-F238E27FC236}">
                <a16:creationId xmlns:a16="http://schemas.microsoft.com/office/drawing/2014/main" id="{F8B9C859-7796-C2BE-1C3B-F26453843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8" b="28989"/>
          <a:stretch/>
        </p:blipFill>
        <p:spPr bwMode="auto">
          <a:xfrm>
            <a:off x="7446966" y="2957047"/>
            <a:ext cx="962258" cy="39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70391FC-4A2D-C375-5D5A-0D8E25A766D8}"/>
              </a:ext>
            </a:extLst>
          </p:cNvPr>
          <p:cNvSpPr/>
          <p:nvPr/>
        </p:nvSpPr>
        <p:spPr>
          <a:xfrm>
            <a:off x="6296025" y="3879382"/>
            <a:ext cx="4579216" cy="2160000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D5E9DAFA-36B3-8A64-60D5-553A65951528}"/>
              </a:ext>
            </a:extLst>
          </p:cNvPr>
          <p:cNvSpPr txBox="1"/>
          <p:nvPr/>
        </p:nvSpPr>
        <p:spPr>
          <a:xfrm>
            <a:off x="8885173" y="4755758"/>
            <a:ext cx="2179627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400" b="1" err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Auriane</a:t>
            </a:r>
            <a:r>
              <a:rPr lang="pt-BR" sz="1400" b="1">
                <a:solidFill>
                  <a:srgbClr val="000000"/>
                </a:solidFill>
                <a:latin typeface="Arial"/>
                <a:ea typeface="Calibri"/>
                <a:cs typeface="Arial"/>
              </a:rPr>
              <a:t> LEMESLE</a:t>
            </a:r>
            <a:endParaRPr lang="en-US"/>
          </a:p>
          <a:p>
            <a:pPr algn="ctr"/>
            <a:r>
              <a:rPr lang="pt-BR" sz="1400" err="1">
                <a:latin typeface="Arial"/>
                <a:cs typeface="Arial"/>
              </a:rPr>
              <a:t>Responsable</a:t>
            </a:r>
            <a:r>
              <a:rPr lang="pt-BR" sz="1400">
                <a:latin typeface="Arial"/>
                <a:cs typeface="Arial"/>
              </a:rPr>
              <a:t> </a:t>
            </a:r>
            <a:r>
              <a:rPr lang="pt-BR" sz="1400" err="1">
                <a:latin typeface="Arial"/>
                <a:cs typeface="Arial"/>
              </a:rPr>
              <a:t>du</a:t>
            </a:r>
            <a:r>
              <a:rPr lang="pt-BR" sz="1400">
                <a:latin typeface="Arial"/>
                <a:cs typeface="Arial"/>
              </a:rPr>
              <a:t> </a:t>
            </a:r>
            <a:r>
              <a:rPr lang="pt-BR" sz="1400" err="1">
                <a:latin typeface="Arial"/>
                <a:cs typeface="Arial"/>
              </a:rPr>
              <a:t>pôle</a:t>
            </a:r>
            <a:r>
              <a:rPr lang="pt-BR" sz="1400">
                <a:latin typeface="Arial"/>
                <a:cs typeface="Arial"/>
              </a:rPr>
              <a:t> </a:t>
            </a:r>
            <a:r>
              <a:rPr lang="pt-BR" sz="1400" err="1">
                <a:latin typeface="Arial"/>
                <a:cs typeface="Arial"/>
              </a:rPr>
              <a:t>cybersécurité</a:t>
            </a:r>
            <a:endParaRPr lang="pt-BR" sz="140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915A6D91-00AB-3E88-DEE7-A3E0AA3FF173}"/>
              </a:ext>
            </a:extLst>
          </p:cNvPr>
          <p:cNvSpPr txBox="1"/>
          <p:nvPr/>
        </p:nvSpPr>
        <p:spPr>
          <a:xfrm>
            <a:off x="6723944" y="4755758"/>
            <a:ext cx="2256452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400" b="1">
                <a:latin typeface="Arial"/>
                <a:cs typeface="Arial"/>
              </a:rPr>
              <a:t>Thierry PERRIN</a:t>
            </a:r>
          </a:p>
          <a:p>
            <a:pPr algn="ctr"/>
            <a:r>
              <a:rPr lang="pt-BR" sz="1400">
                <a:latin typeface="Arial"/>
                <a:cs typeface="Arial"/>
              </a:rPr>
              <a:t>Directeur</a:t>
            </a:r>
          </a:p>
          <a:p>
            <a:pPr algn="ctr"/>
            <a:r>
              <a:rPr lang="pt-BR" sz="1400">
                <a:latin typeface="Arial"/>
                <a:cs typeface="Arial"/>
              </a:rPr>
              <a:t>Résidence La Rochefoucauld</a:t>
            </a:r>
            <a:endParaRPr lang="pt-B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D3119B5-1ADD-C0FA-6906-9D3EAAE5E040}"/>
              </a:ext>
            </a:extLst>
          </p:cNvPr>
          <p:cNvSpPr/>
          <p:nvPr/>
        </p:nvSpPr>
        <p:spPr>
          <a:xfrm>
            <a:off x="842972" y="3879382"/>
            <a:ext cx="4579216" cy="2160000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88E0097E-C3AA-5618-30B2-05328A33E2CA}"/>
              </a:ext>
            </a:extLst>
          </p:cNvPr>
          <p:cNvSpPr txBox="1"/>
          <p:nvPr/>
        </p:nvSpPr>
        <p:spPr>
          <a:xfrm>
            <a:off x="3130750" y="4755758"/>
            <a:ext cx="2179627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400" b="1">
                <a:latin typeface="Arial"/>
                <a:cs typeface="Arial"/>
              </a:rPr>
              <a:t>Jérôme PERRICONE</a:t>
            </a:r>
          </a:p>
          <a:p>
            <a:pPr algn="ctr"/>
            <a:r>
              <a:rPr lang="pt-BR" sz="1400">
                <a:latin typeface="Arial"/>
                <a:cs typeface="Arial"/>
              </a:rPr>
              <a:t>Chef de projet cybersécurité</a:t>
            </a:r>
            <a:endParaRPr lang="pt-B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C6D9A14-5A68-12B3-334D-79B450B624E3}"/>
              </a:ext>
            </a:extLst>
          </p:cNvPr>
          <p:cNvSpPr txBox="1"/>
          <p:nvPr/>
        </p:nvSpPr>
        <p:spPr>
          <a:xfrm>
            <a:off x="831329" y="4773525"/>
            <a:ext cx="2179627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400" b="1">
                <a:latin typeface="Arial"/>
                <a:cs typeface="Arial"/>
              </a:rPr>
              <a:t>Vincent PICON</a:t>
            </a:r>
          </a:p>
          <a:p>
            <a:pPr algn="ctr"/>
            <a:r>
              <a:rPr lang="pt-BR" sz="1400">
                <a:latin typeface="Arial"/>
                <a:cs typeface="Arial"/>
              </a:rPr>
              <a:t>DSI</a:t>
            </a:r>
          </a:p>
          <a:p>
            <a:pPr algn="ctr"/>
            <a:r>
              <a:rPr lang="pt-BR" sz="1400">
                <a:latin typeface="Arial"/>
                <a:cs typeface="Arial"/>
              </a:rPr>
              <a:t>AMSP</a:t>
            </a:r>
            <a:endParaRPr lang="pt-BR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image.png">
            <a:extLst>
              <a:ext uri="{FF2B5EF4-FFF2-40B4-BE49-F238E27FC236}">
                <a16:creationId xmlns:a16="http://schemas.microsoft.com/office/drawing/2014/main" id="{FEBB70B2-0AE4-CB65-BF0A-115EED6311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8636" y="4041857"/>
            <a:ext cx="705415" cy="686162"/>
          </a:xfrm>
          <a:prstGeom prst="ellipse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49A72-686B-6272-08CB-E5CAE6178B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67233" y="4091042"/>
            <a:ext cx="702661" cy="630654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8A3489-EB4B-FBBD-26B8-9064574017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0397" y="4036637"/>
            <a:ext cx="704088" cy="699370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11DC49-8D3C-538E-04D5-184F507966B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4"/>
          <a:srcRect l="46250" t="5940" r="1250" b="25297"/>
          <a:stretch/>
        </p:blipFill>
        <p:spPr>
          <a:xfrm>
            <a:off x="9619564" y="4036637"/>
            <a:ext cx="756000" cy="7673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9639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DE36F-EC04-821C-D1CB-40B8ED424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8355E4B0-D177-3AEA-6405-C6D6F6D4E02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3980" y="1255594"/>
            <a:ext cx="10373765" cy="302858"/>
          </a:xfrm>
        </p:spPr>
        <p:txBody>
          <a:bodyPr/>
          <a:lstStyle/>
          <a:p>
            <a:r>
              <a:rPr lang="fr-FR">
                <a:solidFill>
                  <a:schemeClr val="tx2"/>
                </a:solidFill>
              </a:rPr>
              <a:t>3 actions clés :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B51A1B18-BA06-13AF-64AB-F7A486549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/>
              <a:t>Comment faire face aux enjeux de cybersécurité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AB81E23-ED16-D96E-CA58-C2DA04252379}"/>
              </a:ext>
            </a:extLst>
          </p:cNvPr>
          <p:cNvSpPr txBox="1"/>
          <p:nvPr/>
        </p:nvSpPr>
        <p:spPr>
          <a:xfrm>
            <a:off x="928777" y="3099758"/>
            <a:ext cx="261380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S’INFORMER</a:t>
            </a: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​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F93BC9D-7C1C-06E1-2D60-7B6D752FF72C}"/>
              </a:ext>
            </a:extLst>
          </p:cNvPr>
          <p:cNvSpPr txBox="1"/>
          <p:nvPr/>
        </p:nvSpPr>
        <p:spPr>
          <a:xfrm>
            <a:off x="8625592" y="3142892"/>
            <a:ext cx="282874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PRÉPARER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034991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7E0858-B189-D47F-0A0C-90BF3E4735B9}"/>
              </a:ext>
            </a:extLst>
          </p:cNvPr>
          <p:cNvSpPr txBox="1"/>
          <p:nvPr/>
        </p:nvSpPr>
        <p:spPr>
          <a:xfrm>
            <a:off x="4819146" y="3140418"/>
            <a:ext cx="268569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SENSIBILISER</a:t>
            </a: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​</a:t>
            </a:r>
          </a:p>
        </p:txBody>
      </p:sp>
      <p:sp>
        <p:nvSpPr>
          <p:cNvPr id="7" name="Organigramme : Connecteur page suivante 6">
            <a:extLst>
              <a:ext uri="{FF2B5EF4-FFF2-40B4-BE49-F238E27FC236}">
                <a16:creationId xmlns:a16="http://schemas.microsoft.com/office/drawing/2014/main" id="{60AFCC11-FD0D-12EE-6620-CEFF84CF62FA}"/>
              </a:ext>
            </a:extLst>
          </p:cNvPr>
          <p:cNvSpPr/>
          <p:nvPr/>
        </p:nvSpPr>
        <p:spPr>
          <a:xfrm>
            <a:off x="637884" y="2620006"/>
            <a:ext cx="3167658" cy="1676319"/>
          </a:xfrm>
          <a:prstGeom prst="flowChartOffpageConnector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9" name="Organigramme : Connecteur page suivante 8">
            <a:extLst>
              <a:ext uri="{FF2B5EF4-FFF2-40B4-BE49-F238E27FC236}">
                <a16:creationId xmlns:a16="http://schemas.microsoft.com/office/drawing/2014/main" id="{D22CD9D1-768A-64F9-BB45-3D7972D64137}"/>
              </a:ext>
            </a:extLst>
          </p:cNvPr>
          <p:cNvSpPr/>
          <p:nvPr/>
        </p:nvSpPr>
        <p:spPr>
          <a:xfrm>
            <a:off x="8386458" y="2614256"/>
            <a:ext cx="3167658" cy="1676319"/>
          </a:xfrm>
          <a:prstGeom prst="flowChartOffpageConnector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9" name="Organigramme : Connecteur page suivante 18">
            <a:extLst>
              <a:ext uri="{FF2B5EF4-FFF2-40B4-BE49-F238E27FC236}">
                <a16:creationId xmlns:a16="http://schemas.microsoft.com/office/drawing/2014/main" id="{D8C5F382-30A6-D6BF-15A8-AA7AFE0AEB48}"/>
              </a:ext>
            </a:extLst>
          </p:cNvPr>
          <p:cNvSpPr/>
          <p:nvPr/>
        </p:nvSpPr>
        <p:spPr>
          <a:xfrm>
            <a:off x="4574261" y="2620411"/>
            <a:ext cx="3167658" cy="1676319"/>
          </a:xfrm>
          <a:prstGeom prst="flowChartOffpageConnector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8C9889E-83E7-7ABC-3DFE-8D8FAF5AED5A}"/>
              </a:ext>
            </a:extLst>
          </p:cNvPr>
          <p:cNvGrpSpPr/>
          <p:nvPr/>
        </p:nvGrpSpPr>
        <p:grpSpPr>
          <a:xfrm>
            <a:off x="1808895" y="2211351"/>
            <a:ext cx="832458" cy="809834"/>
            <a:chOff x="2761395" y="1461258"/>
            <a:chExt cx="1082489" cy="1071771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FE84702E-724A-2820-2BCC-2ADC0932787C}"/>
                </a:ext>
              </a:extLst>
            </p:cNvPr>
            <p:cNvSpPr/>
            <p:nvPr/>
          </p:nvSpPr>
          <p:spPr>
            <a:xfrm>
              <a:off x="2761395" y="1461258"/>
              <a:ext cx="1082489" cy="1071771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Graphique 1" descr="Bulle de discussion avec un remplissage uni">
              <a:extLst>
                <a:ext uri="{FF2B5EF4-FFF2-40B4-BE49-F238E27FC236}">
                  <a16:creationId xmlns:a16="http://schemas.microsoft.com/office/drawing/2014/main" id="{2C76D778-DC6B-0EC1-2EE2-516DAFCD7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06837" y="1608980"/>
              <a:ext cx="827462" cy="867674"/>
            </a:xfrm>
            <a:prstGeom prst="rect">
              <a:avLst/>
            </a:prstGeom>
          </p:spPr>
        </p:pic>
      </p:grpSp>
      <p:sp>
        <p:nvSpPr>
          <p:cNvPr id="23" name="Ellipse 22">
            <a:extLst>
              <a:ext uri="{FF2B5EF4-FFF2-40B4-BE49-F238E27FC236}">
                <a16:creationId xmlns:a16="http://schemas.microsoft.com/office/drawing/2014/main" id="{1107A054-169D-74F8-F776-B86F4417F89A}"/>
              </a:ext>
            </a:extLst>
          </p:cNvPr>
          <p:cNvSpPr/>
          <p:nvPr/>
        </p:nvSpPr>
        <p:spPr>
          <a:xfrm>
            <a:off x="9550864" y="2211351"/>
            <a:ext cx="832458" cy="8098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52B6846-7699-744C-00F9-8F5883729488}"/>
              </a:ext>
            </a:extLst>
          </p:cNvPr>
          <p:cNvSpPr/>
          <p:nvPr/>
        </p:nvSpPr>
        <p:spPr>
          <a:xfrm>
            <a:off x="5737005" y="2211351"/>
            <a:ext cx="832458" cy="80983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phique 14" descr="Presse-papiers vérifié avec un remplissage uni">
            <a:extLst>
              <a:ext uri="{FF2B5EF4-FFF2-40B4-BE49-F238E27FC236}">
                <a16:creationId xmlns:a16="http://schemas.microsoft.com/office/drawing/2014/main" id="{28BC5315-86E8-2782-FF34-D24F52B44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89029" y="2299541"/>
            <a:ext cx="580577" cy="609331"/>
          </a:xfrm>
          <a:prstGeom prst="rect">
            <a:avLst/>
          </a:prstGeom>
        </p:spPr>
      </p:pic>
      <p:pic>
        <p:nvPicPr>
          <p:cNvPr id="16" name="Graphique 15" descr="Classe avec un remplissage uni">
            <a:extLst>
              <a:ext uri="{FF2B5EF4-FFF2-40B4-BE49-F238E27FC236}">
                <a16:creationId xmlns:a16="http://schemas.microsoft.com/office/drawing/2014/main" id="{3499EE3F-4582-C817-0688-A06A29207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83260" y="2311794"/>
            <a:ext cx="545307" cy="557213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603DBB-F761-C5CF-74ED-3447737F21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1" b="0" i="0" u="none" strike="noStrike" kern="1200" cap="none" spc="0" normalizeH="0" baseline="0" noProof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Webinaire - La cybersécurité dans le médico-social : quelles premières actions mettre en place ?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C2753069-1514-7960-3E47-DA63822AEE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F5D27-0B1C-4E41-A45F-C301EC922285}" type="slidenum">
              <a:rPr kumimoji="0" lang="fr-FR" sz="1001" b="1" i="0" u="none" strike="noStrike" kern="1200" cap="none" spc="0" normalizeH="0" baseline="0" noProof="0" smtClean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001" b="1" i="0" u="none" strike="noStrike" kern="1200" cap="none" spc="0" normalizeH="0" baseline="0" noProof="0">
              <a:ln>
                <a:noFill/>
              </a:ln>
              <a:solidFill>
                <a:srgbClr val="57575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7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B5FC9EE-6629-656E-A096-2528AAF6A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1" b="0" i="0" u="none" strike="noStrike" kern="1200" cap="none" spc="0" normalizeH="0" baseline="0" noProof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Webinaire - La cybersécurité dans le médico-social : quelles premières actions mettre en place ?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CC48CB7-11EA-6E3D-1981-A6F361AD7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/>
              <a:t>Des temps d’échange pour s’informer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A48668-67BC-F4D6-5353-D6A44643A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F5D27-0B1C-4E41-A45F-C301EC922285}" type="slidenum">
              <a:rPr kumimoji="0" lang="fr-FR" sz="1001" b="1" i="0" u="none" strike="noStrike" kern="1200" cap="none" spc="0" normalizeH="0" baseline="0" noProof="0" smtClean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001" b="1" i="0" u="none" strike="noStrike" kern="1200" cap="none" spc="0" normalizeH="0" baseline="0" noProof="0">
              <a:ln>
                <a:noFill/>
              </a:ln>
              <a:solidFill>
                <a:srgbClr val="57575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54E017D-04C5-DB66-7806-1692B6C9FAE2}"/>
              </a:ext>
            </a:extLst>
          </p:cNvPr>
          <p:cNvSpPr txBox="1">
            <a:spLocks/>
          </p:cNvSpPr>
          <p:nvPr/>
        </p:nvSpPr>
        <p:spPr>
          <a:xfrm>
            <a:off x="1730323" y="1045770"/>
            <a:ext cx="3772464" cy="567032"/>
          </a:xfrm>
          <a:prstGeom prst="rect">
            <a:avLst/>
          </a:prstGeom>
        </p:spPr>
        <p:txBody>
          <a:bodyPr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14990"/>
              </a:buClr>
              <a:buFont typeface="Arial" panose="020B0604020202020204" pitchFamily="34" charset="0"/>
              <a:buChar char="•"/>
              <a:defRPr sz="1600" b="1" kern="1200">
                <a:solidFill>
                  <a:srgbClr val="014990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1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Journée régionale du numérique en santé ≈ 300 participants</a:t>
            </a:r>
          </a:p>
          <a:p>
            <a:pPr marL="0" marR="0" lvl="0" indent="0" algn="ctr" defTabSz="91441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(destinée aux secteurs sanitaire, social / médico-social, libéral)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32C00FD-A73D-1B77-2BD2-1437A8E07877}"/>
              </a:ext>
            </a:extLst>
          </p:cNvPr>
          <p:cNvSpPr txBox="1">
            <a:spLocks/>
          </p:cNvSpPr>
          <p:nvPr/>
        </p:nvSpPr>
        <p:spPr>
          <a:xfrm>
            <a:off x="6709131" y="905026"/>
            <a:ext cx="4124572" cy="714738"/>
          </a:xfrm>
          <a:prstGeom prst="rect">
            <a:avLst/>
          </a:prstGeom>
        </p:spPr>
        <p:txBody>
          <a:bodyPr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1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Journée régionale e-santé pour les professionnels des ESMS ≈ 200 participants</a:t>
            </a:r>
          </a:p>
          <a:p>
            <a:pPr marL="0" marR="0" lvl="0" indent="0" algn="ctr" defTabSz="91441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(dédiée au secteur social et médico-social)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A1CB0984-41AD-1E4E-9D94-D5F45975E261}"/>
              </a:ext>
            </a:extLst>
          </p:cNvPr>
          <p:cNvSpPr txBox="1">
            <a:spLocks/>
          </p:cNvSpPr>
          <p:nvPr/>
        </p:nvSpPr>
        <p:spPr>
          <a:xfrm>
            <a:off x="7770726" y="4793785"/>
            <a:ext cx="4192020" cy="79651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1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Webinaires de présentation de nos accompagnements </a:t>
            </a:r>
          </a:p>
          <a:p>
            <a:pPr marL="285750" marR="0" lvl="0" indent="-285750" algn="ctr" defTabSz="91441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Centre de ressources SSI mutualisées pour ESMS (2 / </a:t>
            </a:r>
            <a:r>
              <a:rPr kumimoji="0" lang="fr-FR" sz="1200" b="0" i="1" u="none" strike="noStrike" kern="1200" cap="none" spc="0" normalizeH="0" baseline="0" noProof="0" err="1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</a:t>
            </a: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fr-FR" sz="1200" b="0" i="1" u="none" strike="noStrike" kern="1200" cap="none" spc="0" normalizeH="0" baseline="0" noProof="0">
              <a:ln>
                <a:noFill/>
              </a:ln>
              <a:solidFill>
                <a:srgbClr val="034991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ctr" defTabSz="91441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Réalisation du 1er exercice de crise d’origine cyber (4 / </a:t>
            </a:r>
            <a:r>
              <a:rPr kumimoji="0" lang="fr-FR" sz="1200" b="0" i="1" u="none" strike="noStrike" kern="1200" cap="none" spc="0" normalizeH="0" baseline="0" noProof="0" err="1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sem</a:t>
            </a: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fr-FR" sz="1200" b="0" i="1" u="none" strike="noStrike" kern="1200" cap="none" spc="0" normalizeH="0" baseline="0" noProof="0">
              <a:ln>
                <a:noFill/>
              </a:ln>
              <a:solidFill>
                <a:srgbClr val="034991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8" name="Graphique 7" descr="Réunion en ligne avec un remplissage uni">
            <a:extLst>
              <a:ext uri="{FF2B5EF4-FFF2-40B4-BE49-F238E27FC236}">
                <a16:creationId xmlns:a16="http://schemas.microsoft.com/office/drawing/2014/main" id="{6E8584F5-824B-1DCD-4AE4-B23E339774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27660" y="4734842"/>
            <a:ext cx="914400" cy="914400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3BD5F379-50B4-D61E-4D85-C4B117605A9F}"/>
              </a:ext>
            </a:extLst>
          </p:cNvPr>
          <p:cNvSpPr txBox="1">
            <a:spLocks/>
          </p:cNvSpPr>
          <p:nvPr/>
        </p:nvSpPr>
        <p:spPr>
          <a:xfrm>
            <a:off x="8328759" y="1738703"/>
            <a:ext cx="3586150" cy="1051808"/>
          </a:xfrm>
          <a:prstGeom prst="rect">
            <a:avLst/>
          </a:prstGeom>
        </p:spPr>
        <p:txBody>
          <a:bodyPr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171450" algn="ctr" defTabSz="91441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plénière dédiée cybersécurité</a:t>
            </a:r>
          </a:p>
          <a:p>
            <a:pPr marL="0" marR="0" lvl="0" indent="-171450" algn="ctr" defTabSz="91441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200" b="0" i="1" u="none" strike="noStrike" kern="1200" cap="none" spc="0" normalizeH="0" baseline="0" noProof="0">
              <a:ln>
                <a:noFill/>
              </a:ln>
              <a:solidFill>
                <a:srgbClr val="0349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171450" algn="ctr" defTabSz="91441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atelier de présentation de l’accompagnement « exercice de crise d’origine cyber » avec </a:t>
            </a:r>
            <a:r>
              <a:rPr kumimoji="0" lang="fr-FR" sz="1200" b="0" i="1" u="none" strike="noStrike" kern="1200" cap="none" spc="0" normalizeH="0" baseline="0" noProof="0" err="1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Retex</a:t>
            </a: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-171450" algn="ctr" defTabSz="91441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200" b="0" i="1" u="none" strike="noStrike" kern="1200" cap="none" spc="0" normalizeH="0" baseline="0" noProof="0">
              <a:ln>
                <a:noFill/>
              </a:ln>
              <a:solidFill>
                <a:srgbClr val="0349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171450" algn="ctr" defTabSz="91441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stand dédié            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07CD7DE-95F4-D701-8FD7-30AFC81DA90C}"/>
              </a:ext>
            </a:extLst>
          </p:cNvPr>
          <p:cNvSpPr txBox="1">
            <a:spLocks/>
          </p:cNvSpPr>
          <p:nvPr/>
        </p:nvSpPr>
        <p:spPr>
          <a:xfrm>
            <a:off x="1899927" y="1775807"/>
            <a:ext cx="2751667" cy="657761"/>
          </a:xfrm>
          <a:prstGeom prst="rect">
            <a:avLst/>
          </a:prstGeom>
        </p:spPr>
        <p:txBody>
          <a:bodyPr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171450" algn="ctr" defTabSz="91441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plénière dédiée cybersécurité</a:t>
            </a:r>
          </a:p>
          <a:p>
            <a:pPr marL="0" marR="0" lvl="0" indent="-171450" algn="ctr" defTabSz="91441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ateliers en lien avec la cybersécurité. </a:t>
            </a:r>
            <a:r>
              <a:rPr kumimoji="0" lang="fr-FR" sz="1050" b="0" i="1" u="none" strike="noStrike" kern="1200" cap="none" spc="0" normalizeH="0" baseline="0" noProof="0" dirty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5F54B2A-75EA-10F8-C0C6-E1D4E02D3F4F}"/>
              </a:ext>
            </a:extLst>
          </p:cNvPr>
          <p:cNvSpPr txBox="1"/>
          <p:nvPr/>
        </p:nvSpPr>
        <p:spPr>
          <a:xfrm>
            <a:off x="6802986" y="5504798"/>
            <a:ext cx="10046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(30min)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514C786-8845-60E3-A8B8-F2158A8526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336"/>
          <a:stretch/>
        </p:blipFill>
        <p:spPr>
          <a:xfrm>
            <a:off x="6057455" y="2967668"/>
            <a:ext cx="2985189" cy="128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BE16E87-C96A-99EE-3C3D-6DA4EC18A1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7275" y="2973178"/>
            <a:ext cx="2304637" cy="1257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FA7D1AC-60A2-288E-D65E-484737C36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7999" y="1652883"/>
            <a:ext cx="1793632" cy="1381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AABBF6B-C1CA-3BCD-1D2A-8F323D2203F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993"/>
          <a:stretch/>
        </p:blipFill>
        <p:spPr>
          <a:xfrm>
            <a:off x="70155" y="1027394"/>
            <a:ext cx="1688272" cy="137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B5188921-03F2-B37E-20C4-2DA24436B74F}"/>
              </a:ext>
            </a:extLst>
          </p:cNvPr>
          <p:cNvSpPr txBox="1">
            <a:spLocks/>
          </p:cNvSpPr>
          <p:nvPr/>
        </p:nvSpPr>
        <p:spPr>
          <a:xfrm>
            <a:off x="1758427" y="2478636"/>
            <a:ext cx="3261971" cy="369333"/>
          </a:xfrm>
          <a:prstGeom prst="rect">
            <a:avLst/>
          </a:prstGeom>
        </p:spPr>
        <p:txBody>
          <a:bodyPr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1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Echanges avec le Collectif SI MS </a:t>
            </a:r>
            <a:r>
              <a:rPr kumimoji="0" lang="fr-FR" sz="1600" b="1" i="0" u="none" strike="noStrike" kern="1200" cap="none" spc="0" normalizeH="0" baseline="0" noProof="0" err="1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PdL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C72C4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A2E9DE0-39FB-82D9-8658-3D703F271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643" y="5282597"/>
            <a:ext cx="1971494" cy="1108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2800175-4F29-4EBF-AF4A-7FA71EA9AD65}"/>
              </a:ext>
            </a:extLst>
          </p:cNvPr>
          <p:cNvSpPr txBox="1"/>
          <p:nvPr/>
        </p:nvSpPr>
        <p:spPr>
          <a:xfrm>
            <a:off x="405438" y="5690682"/>
            <a:ext cx="2696066" cy="5909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1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 démarche régionale et RETEX de l’ADAPEILA sur l'exercice de crise d'origine cyber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3628B44F-6117-6F60-27E2-4B0B3A6FCA8D}"/>
              </a:ext>
            </a:extLst>
          </p:cNvPr>
          <p:cNvSpPr txBox="1">
            <a:spLocks/>
          </p:cNvSpPr>
          <p:nvPr/>
        </p:nvSpPr>
        <p:spPr>
          <a:xfrm>
            <a:off x="376772" y="5392125"/>
            <a:ext cx="2696066" cy="369333"/>
          </a:xfrm>
          <a:prstGeom prst="rect">
            <a:avLst/>
          </a:prstGeom>
        </p:spPr>
        <p:txBody>
          <a:bodyPr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1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Sant’expo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2025 – atelier ANS</a:t>
            </a:r>
          </a:p>
        </p:txBody>
      </p:sp>
      <p:pic>
        <p:nvPicPr>
          <p:cNvPr id="30" name="Image 29" descr="Une image contenant Police, texte, Graphique, Bleu électrique&#10;&#10;Le contenu généré par l’IA peut être incorrect.">
            <a:extLst>
              <a:ext uri="{FF2B5EF4-FFF2-40B4-BE49-F238E27FC236}">
                <a16:creationId xmlns:a16="http://schemas.microsoft.com/office/drawing/2014/main" id="{10CB717C-3C8A-FC45-A3CE-5961F92220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475" y="2930680"/>
            <a:ext cx="1515632" cy="548621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81F22A1B-DBA0-01B1-DBF6-4825835BB2CC}"/>
              </a:ext>
            </a:extLst>
          </p:cNvPr>
          <p:cNvSpPr txBox="1"/>
          <p:nvPr/>
        </p:nvSpPr>
        <p:spPr>
          <a:xfrm>
            <a:off x="1822061" y="2781647"/>
            <a:ext cx="3353076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171450" algn="ctr" defTabSz="914411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Pilote sur nos accompagnements (e-learning / faux-phishing, diagnostic de maturité, …)</a:t>
            </a:r>
          </a:p>
          <a:p>
            <a:pPr marL="0" marR="0" lvl="0" indent="-171450" algn="ctr" defTabSz="914411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Soutien à la communication</a:t>
            </a:r>
          </a:p>
          <a:p>
            <a:pPr marL="0" marR="0" lvl="0" indent="-171450" algn="ctr" defTabSz="914411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Travaux en cours sur le KIT PCRA ESMS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B0DE632F-8519-E121-82A4-F2068166C8ED}"/>
              </a:ext>
            </a:extLst>
          </p:cNvPr>
          <p:cNvSpPr txBox="1">
            <a:spLocks/>
          </p:cNvSpPr>
          <p:nvPr/>
        </p:nvSpPr>
        <p:spPr>
          <a:xfrm>
            <a:off x="2656641" y="3920887"/>
            <a:ext cx="2883220" cy="369333"/>
          </a:xfrm>
          <a:prstGeom prst="rect">
            <a:avLst/>
          </a:prstGeom>
        </p:spPr>
        <p:txBody>
          <a:bodyPr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1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Webinaires avec les fédérations</a:t>
            </a:r>
          </a:p>
        </p:txBody>
      </p:sp>
      <p:pic>
        <p:nvPicPr>
          <p:cNvPr id="11" name="Image 10" descr="Une image contenant texte, logiciel, Site web, Page web&#10;&#10;Le contenu généré par l’IA peut être incorrect.">
            <a:extLst>
              <a:ext uri="{FF2B5EF4-FFF2-40B4-BE49-F238E27FC236}">
                <a16:creationId xmlns:a16="http://schemas.microsoft.com/office/drawing/2014/main" id="{663C577D-2DE8-8CBB-A57E-EA5D20981F7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380" t="19583" r="24056" b="6353"/>
          <a:stretch/>
        </p:blipFill>
        <p:spPr>
          <a:xfrm>
            <a:off x="229254" y="3942134"/>
            <a:ext cx="2102177" cy="113544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7507319-2EDE-8439-0955-1E5519CBD0B6}"/>
              </a:ext>
            </a:extLst>
          </p:cNvPr>
          <p:cNvSpPr txBox="1"/>
          <p:nvPr/>
        </p:nvSpPr>
        <p:spPr>
          <a:xfrm>
            <a:off x="2139047" y="4196262"/>
            <a:ext cx="3918408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 algn="ctr" defTabSz="914411">
              <a:lnSpc>
                <a:spcPct val="90000"/>
              </a:lnSpc>
              <a:defRPr sz="1200" i="1">
                <a:solidFill>
                  <a:srgbClr val="034991"/>
                </a:solidFill>
                <a:latin typeface="Calibri" panose="020F0502020204030204"/>
              </a:defRPr>
            </a:lvl1pPr>
          </a:lstStyle>
          <a:p>
            <a:pPr marL="0" marR="0" lvl="0" indent="0" algn="ctr" defTabSz="91441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Exemple avec la FEHAP :</a:t>
            </a:r>
          </a:p>
          <a:p>
            <a:pPr marL="171450" marR="0" lvl="0" indent="-171450" algn="ctr" defTabSz="91441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Cybersécurité : de quoi parle-t-on ? quels enjeux et risques pour les structures ? Quels accompagnements proposés en région ? </a:t>
            </a:r>
            <a:b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r-FR" sz="1200" b="0" i="1" u="none" strike="noStrike" kern="1200" cap="none" spc="0" normalizeH="0" baseline="0" noProof="0" dirty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▪️ Retour d'expérience concret : témoignage d’un directeur</a:t>
            </a:r>
          </a:p>
        </p:txBody>
      </p:sp>
    </p:spTree>
    <p:extLst>
      <p:ext uri="{BB962C8B-B14F-4D97-AF65-F5344CB8AC3E}">
        <p14:creationId xmlns:p14="http://schemas.microsoft.com/office/powerpoint/2010/main" val="254906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22" grpId="0"/>
      <p:bldP spid="2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7A431C7-3511-1392-8242-CF4B69E05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1" b="0" i="0" u="none" strike="noStrike" kern="1200" cap="none" spc="0" normalizeH="0" baseline="0" noProof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Webinaire - La cybersécurité dans le médico-social : quelles premières actions mettre en place ?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DC1BA97F-2A03-31B0-2F1B-FF35F8F95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/>
              <a:t>Des outils pour sensibiliser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2E380C-207C-60F4-8F40-DB09DE814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F5D27-0B1C-4E41-A45F-C301EC922285}" type="slidenum">
              <a:rPr kumimoji="0" lang="fr-FR" sz="1001" b="1" i="0" u="none" strike="noStrike" kern="1200" cap="none" spc="0" normalizeH="0" baseline="0" noProof="0" smtClean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001" b="1" i="0" u="none" strike="noStrike" kern="1200" cap="none" spc="0" normalizeH="0" baseline="0" noProof="0">
              <a:ln>
                <a:noFill/>
              </a:ln>
              <a:solidFill>
                <a:srgbClr val="57575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8E3E28-2DE5-5EE5-1959-13A029B3F53A}"/>
              </a:ext>
            </a:extLst>
          </p:cNvPr>
          <p:cNvSpPr/>
          <p:nvPr/>
        </p:nvSpPr>
        <p:spPr>
          <a:xfrm>
            <a:off x="733329" y="4680377"/>
            <a:ext cx="5204225" cy="9533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875C92-D2D3-8A8E-1C0C-0B4DC000C113}"/>
              </a:ext>
            </a:extLst>
          </p:cNvPr>
          <p:cNvSpPr/>
          <p:nvPr/>
        </p:nvSpPr>
        <p:spPr>
          <a:xfrm>
            <a:off x="733329" y="3511662"/>
            <a:ext cx="5204225" cy="9533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CB124B-4658-1D3F-C65F-8383197595AB}"/>
              </a:ext>
            </a:extLst>
          </p:cNvPr>
          <p:cNvSpPr/>
          <p:nvPr/>
        </p:nvSpPr>
        <p:spPr>
          <a:xfrm>
            <a:off x="733330" y="2328988"/>
            <a:ext cx="5204225" cy="9533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4A5C8875-80F1-DB6D-EE7E-8B1DCB16747E}"/>
              </a:ext>
            </a:extLst>
          </p:cNvPr>
          <p:cNvSpPr txBox="1">
            <a:spLocks/>
          </p:cNvSpPr>
          <p:nvPr/>
        </p:nvSpPr>
        <p:spPr>
          <a:xfrm>
            <a:off x="1518955" y="2352710"/>
            <a:ext cx="4338638" cy="838200"/>
          </a:xfrm>
          <a:prstGeom prst="rect">
            <a:avLst/>
          </a:prstGeom>
        </p:spPr>
        <p:txBody>
          <a:bodyPr/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Journées</a:t>
            </a:r>
            <a:r>
              <a:rPr kumimoji="0" lang="fr-FR" sz="105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régionales</a:t>
            </a:r>
          </a:p>
          <a:p>
            <a:pPr marL="171450" marR="0" lvl="0" indent="-17145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Partager les actualités, nouvelles réglementations et expériences avec les acteurs en région</a:t>
            </a:r>
          </a:p>
        </p:txBody>
      </p:sp>
      <p:sp>
        <p:nvSpPr>
          <p:cNvPr id="17" name="Espace réservé du texte 17">
            <a:extLst>
              <a:ext uri="{FF2B5EF4-FFF2-40B4-BE49-F238E27FC236}">
                <a16:creationId xmlns:a16="http://schemas.microsoft.com/office/drawing/2014/main" id="{8501A0D0-2F06-F1C4-1CEA-D86AF2BA57D5}"/>
              </a:ext>
            </a:extLst>
          </p:cNvPr>
          <p:cNvSpPr txBox="1">
            <a:spLocks/>
          </p:cNvSpPr>
          <p:nvPr/>
        </p:nvSpPr>
        <p:spPr>
          <a:xfrm>
            <a:off x="1609769" y="3596969"/>
            <a:ext cx="4340225" cy="838200"/>
          </a:xfrm>
          <a:prstGeom prst="rect">
            <a:avLst/>
          </a:prstGeom>
        </p:spPr>
        <p:txBody>
          <a:bodyPr/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Appui à la gestion des incidents</a:t>
            </a: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Soutien en cas d’incident</a:t>
            </a:r>
          </a:p>
        </p:txBody>
      </p:sp>
      <p:sp>
        <p:nvSpPr>
          <p:cNvPr id="18" name="Espace réservé du texte 19">
            <a:extLst>
              <a:ext uri="{FF2B5EF4-FFF2-40B4-BE49-F238E27FC236}">
                <a16:creationId xmlns:a16="http://schemas.microsoft.com/office/drawing/2014/main" id="{61D5B5AF-622C-54DC-4BD3-975C9D285BFB}"/>
              </a:ext>
            </a:extLst>
          </p:cNvPr>
          <p:cNvSpPr txBox="1">
            <a:spLocks/>
          </p:cNvSpPr>
          <p:nvPr/>
        </p:nvSpPr>
        <p:spPr>
          <a:xfrm>
            <a:off x="1526151" y="4748433"/>
            <a:ext cx="4340225" cy="838200"/>
          </a:xfrm>
          <a:prstGeom prst="rect">
            <a:avLst/>
          </a:prstGeom>
        </p:spPr>
        <p:txBody>
          <a:bodyPr/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Veille technologique et réglementaire</a:t>
            </a: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https://www.esante-paysdelaloire.fr/tous-nos-services/securite-numerique-en-sante-99-168.html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9D28362-8F83-B3E4-805A-4BA9E4DD0F5D}"/>
              </a:ext>
            </a:extLst>
          </p:cNvPr>
          <p:cNvSpPr/>
          <p:nvPr/>
        </p:nvSpPr>
        <p:spPr>
          <a:xfrm>
            <a:off x="430942" y="4627649"/>
            <a:ext cx="1010898" cy="91475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368" r="-32368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50000"/>
              <a:hueOff val="-3412525"/>
              <a:satOff val="19380"/>
              <a:lumOff val="153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AF08CA-CE88-E5C7-4202-CF543D9BCAB9}"/>
              </a:ext>
            </a:extLst>
          </p:cNvPr>
          <p:cNvSpPr/>
          <p:nvPr/>
        </p:nvSpPr>
        <p:spPr>
          <a:xfrm>
            <a:off x="426105" y="2258281"/>
            <a:ext cx="1012889" cy="95794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9844" r="-30202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50000"/>
              <a:hueOff val="-1137508"/>
              <a:satOff val="6460"/>
              <a:lumOff val="51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500DBDC-E50F-8780-0A05-475821F3F836}"/>
              </a:ext>
            </a:extLst>
          </p:cNvPr>
          <p:cNvSpPr/>
          <p:nvPr/>
        </p:nvSpPr>
        <p:spPr>
          <a:xfrm>
            <a:off x="426104" y="3440078"/>
            <a:ext cx="1010899" cy="957946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92" r="-4116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50000"/>
              <a:hueOff val="-2275017"/>
              <a:satOff val="12920"/>
              <a:lumOff val="102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38E8E1-8CCB-7EE5-C597-0F4FD476CFFC}"/>
              </a:ext>
            </a:extLst>
          </p:cNvPr>
          <p:cNvSpPr/>
          <p:nvPr/>
        </p:nvSpPr>
        <p:spPr>
          <a:xfrm>
            <a:off x="6551993" y="4680377"/>
            <a:ext cx="5204225" cy="9533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05F5E7F-4317-636A-4528-C8DB6E442411}"/>
              </a:ext>
            </a:extLst>
          </p:cNvPr>
          <p:cNvSpPr/>
          <p:nvPr/>
        </p:nvSpPr>
        <p:spPr>
          <a:xfrm>
            <a:off x="6551993" y="3511662"/>
            <a:ext cx="5204225" cy="9533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643BE81-1357-2D57-A9A8-72EA4D1CE03E}"/>
              </a:ext>
            </a:extLst>
          </p:cNvPr>
          <p:cNvSpPr/>
          <p:nvPr/>
        </p:nvSpPr>
        <p:spPr>
          <a:xfrm>
            <a:off x="6551994" y="2328988"/>
            <a:ext cx="5204225" cy="9533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4E03917-3E8F-7B7E-DC09-5AAF2ACC74A2}"/>
              </a:ext>
            </a:extLst>
          </p:cNvPr>
          <p:cNvSpPr/>
          <p:nvPr/>
        </p:nvSpPr>
        <p:spPr>
          <a:xfrm>
            <a:off x="730314" y="1152963"/>
            <a:ext cx="5204225" cy="9533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space réservé du texte 13">
            <a:extLst>
              <a:ext uri="{FF2B5EF4-FFF2-40B4-BE49-F238E27FC236}">
                <a16:creationId xmlns:a16="http://schemas.microsoft.com/office/drawing/2014/main" id="{DA4DF169-FE70-7717-C291-E953AEAA1657}"/>
              </a:ext>
            </a:extLst>
          </p:cNvPr>
          <p:cNvSpPr txBox="1">
            <a:spLocks/>
          </p:cNvSpPr>
          <p:nvPr/>
        </p:nvSpPr>
        <p:spPr>
          <a:xfrm>
            <a:off x="1594610" y="1148199"/>
            <a:ext cx="4339929" cy="899270"/>
          </a:xfrm>
          <a:prstGeom prst="rect">
            <a:avLst/>
          </a:prstGeom>
        </p:spPr>
        <p:txBody>
          <a:bodyPr anchor="t" anchorCtr="0"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Webinaires</a:t>
            </a:r>
            <a:endParaRPr kumimoji="0" lang="fr-FR" sz="1050" b="1" i="0" u="none" strike="noStrike" kern="1200" cap="none" spc="0" normalizeH="0" baseline="0" noProof="0">
              <a:ln>
                <a:noFill/>
              </a:ln>
              <a:solidFill>
                <a:srgbClr val="C72C48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171450" marR="0" lvl="1" indent="-171450" algn="l" defTabSz="4445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Sécuriser mon AD</a:t>
            </a:r>
          </a:p>
          <a:p>
            <a:pPr marL="171450" marR="0" lvl="1" indent="-171450" algn="l" defTabSz="4445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Protéger mes réseaux, mon Wifi</a:t>
            </a:r>
          </a:p>
          <a:p>
            <a:pPr marL="171450" marR="0" lvl="1" indent="-171450" algn="l" defTabSz="4445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Détecter les menaces</a:t>
            </a:r>
          </a:p>
          <a:p>
            <a:pPr marL="171450" marR="0" lvl="1" indent="-171450" algn="l" defTabSz="4445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Sécuriser ma messagerie</a:t>
            </a:r>
          </a:p>
        </p:txBody>
      </p:sp>
      <p:sp>
        <p:nvSpPr>
          <p:cNvPr id="28" name="Espace réservé du texte 15">
            <a:extLst>
              <a:ext uri="{FF2B5EF4-FFF2-40B4-BE49-F238E27FC236}">
                <a16:creationId xmlns:a16="http://schemas.microsoft.com/office/drawing/2014/main" id="{DD5BCDE6-641A-9CB3-F582-19315AB60D51}"/>
              </a:ext>
            </a:extLst>
          </p:cNvPr>
          <p:cNvSpPr txBox="1">
            <a:spLocks/>
          </p:cNvSpPr>
          <p:nvPr/>
        </p:nvSpPr>
        <p:spPr>
          <a:xfrm>
            <a:off x="7411870" y="2389650"/>
            <a:ext cx="4339929" cy="838947"/>
          </a:xfrm>
          <a:prstGeom prst="rect">
            <a:avLst/>
          </a:prstGeom>
        </p:spPr>
        <p:txBody>
          <a:bodyPr anchor="t" anchorCtr="0"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Base documentaire régionale</a:t>
            </a:r>
          </a:p>
          <a:p>
            <a:pPr marL="171450" marR="0" lvl="0" indent="-17145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Modèles de documents</a:t>
            </a:r>
          </a:p>
          <a:p>
            <a:pPr marL="171450" marR="0" lvl="0" indent="-17145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Mémos thématiques</a:t>
            </a:r>
          </a:p>
          <a:p>
            <a:pPr marL="171450" marR="0" lvl="0" indent="-17145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Base documentaire en ligne</a:t>
            </a:r>
          </a:p>
        </p:txBody>
      </p:sp>
      <p:sp>
        <p:nvSpPr>
          <p:cNvPr id="29" name="Espace réservé du texte 17">
            <a:extLst>
              <a:ext uri="{FF2B5EF4-FFF2-40B4-BE49-F238E27FC236}">
                <a16:creationId xmlns:a16="http://schemas.microsoft.com/office/drawing/2014/main" id="{DFD9301F-49DF-8197-B354-980046EAD2BD}"/>
              </a:ext>
            </a:extLst>
          </p:cNvPr>
          <p:cNvSpPr txBox="1">
            <a:spLocks/>
          </p:cNvSpPr>
          <p:nvPr/>
        </p:nvSpPr>
        <p:spPr>
          <a:xfrm>
            <a:off x="7416291" y="3520507"/>
            <a:ext cx="4339929" cy="953372"/>
          </a:xfrm>
          <a:prstGeom prst="rect">
            <a:avLst/>
          </a:prstGeom>
        </p:spPr>
        <p:txBody>
          <a:bodyPr anchor="t" anchorCtr="0"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Préparation à la crise d’origine cyber</a:t>
            </a: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Soutien à la réalisation d’exercices de crise cyber (ES, ESMS)</a:t>
            </a: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Centre de ressources SSI mutualisées à destination des ESMS</a:t>
            </a:r>
          </a:p>
        </p:txBody>
      </p:sp>
      <p:sp>
        <p:nvSpPr>
          <p:cNvPr id="30" name="Espace réservé du texte 19">
            <a:extLst>
              <a:ext uri="{FF2B5EF4-FFF2-40B4-BE49-F238E27FC236}">
                <a16:creationId xmlns:a16="http://schemas.microsoft.com/office/drawing/2014/main" id="{BA21B867-8B7F-0D62-9CFB-02E2332B6EFB}"/>
              </a:ext>
            </a:extLst>
          </p:cNvPr>
          <p:cNvSpPr txBox="1">
            <a:spLocks/>
          </p:cNvSpPr>
          <p:nvPr/>
        </p:nvSpPr>
        <p:spPr>
          <a:xfrm>
            <a:off x="8552315" y="4748433"/>
            <a:ext cx="1457537" cy="838947"/>
          </a:xfrm>
          <a:prstGeom prst="rect">
            <a:avLst/>
          </a:prstGeom>
        </p:spPr>
        <p:txBody>
          <a:bodyPr anchor="t" anchorCtr="0"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Affiches</a:t>
            </a: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Fonds d’écran</a:t>
            </a: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Escape </a:t>
            </a:r>
            <a:r>
              <a:rPr kumimoji="0" lang="fr-FR" sz="1000" b="0" i="0" u="none" strike="noStrike" kern="1200" cap="none" spc="0" normalizeH="0" baseline="0" noProof="0" err="1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Badges métalliques</a:t>
            </a: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e-learning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FA4E2E-3C2A-0C1C-94C8-E6EDCDBAED09}"/>
              </a:ext>
            </a:extLst>
          </p:cNvPr>
          <p:cNvSpPr/>
          <p:nvPr/>
        </p:nvSpPr>
        <p:spPr>
          <a:xfrm>
            <a:off x="6242777" y="4857561"/>
            <a:ext cx="1004593" cy="987409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2938" t="5871" r="-62938" b="5871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50000"/>
              <a:hueOff val="-3981279"/>
              <a:satOff val="22610"/>
              <a:lumOff val="179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A01F6AE-E115-D7C7-B4B0-3FB8E665D912}"/>
              </a:ext>
            </a:extLst>
          </p:cNvPr>
          <p:cNvSpPr/>
          <p:nvPr/>
        </p:nvSpPr>
        <p:spPr>
          <a:xfrm>
            <a:off x="421098" y="1041103"/>
            <a:ext cx="1039323" cy="987409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50000"/>
              <a:hueOff val="-568754"/>
              <a:satOff val="3230"/>
              <a:lumOff val="25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F365F72-137D-E7E4-1F0F-F397C8A93680}"/>
              </a:ext>
            </a:extLst>
          </p:cNvPr>
          <p:cNvSpPr/>
          <p:nvPr/>
        </p:nvSpPr>
        <p:spPr>
          <a:xfrm>
            <a:off x="6242777" y="2303096"/>
            <a:ext cx="1004593" cy="987409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 b="-10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50000"/>
              <a:hueOff val="-1706262"/>
              <a:satOff val="9690"/>
              <a:lumOff val="76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Image 33" descr="Deux collègues réalisant un tableau de planification à l’aide de notes autocollantes">
            <a:extLst>
              <a:ext uri="{FF2B5EF4-FFF2-40B4-BE49-F238E27FC236}">
                <a16:creationId xmlns:a16="http://schemas.microsoft.com/office/drawing/2014/main" id="{1D73065C-C730-4106-4140-4FA8888C0E9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r="21892"/>
          <a:stretch/>
        </p:blipFill>
        <p:spPr>
          <a:xfrm>
            <a:off x="6257214" y="3561827"/>
            <a:ext cx="1002706" cy="979353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 b="-10000"/>
            </a:stretch>
          </a:blipFill>
        </p:spPr>
      </p:pic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DC3E162A-F716-D426-E800-22DBAED36E82}"/>
              </a:ext>
            </a:extLst>
          </p:cNvPr>
          <p:cNvSpPr txBox="1">
            <a:spLocks/>
          </p:cNvSpPr>
          <p:nvPr/>
        </p:nvSpPr>
        <p:spPr>
          <a:xfrm>
            <a:off x="9987192" y="4748433"/>
            <a:ext cx="1684929" cy="838947"/>
          </a:xfrm>
          <a:prstGeom prst="rect">
            <a:avLst/>
          </a:prstGeom>
        </p:spPr>
        <p:txBody>
          <a:bodyPr anchor="t" anchorCtr="0"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Vidéos de sensibilisation </a:t>
            </a: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Flyer de sensibilisation des entrepreneurs</a:t>
            </a: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err="1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Datablockers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Faux phishing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730120F-6C34-0909-8022-FCF79A1C28D7}"/>
              </a:ext>
            </a:extLst>
          </p:cNvPr>
          <p:cNvSpPr txBox="1"/>
          <p:nvPr/>
        </p:nvSpPr>
        <p:spPr>
          <a:xfrm>
            <a:off x="7417311" y="4748433"/>
            <a:ext cx="1125951" cy="52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Outils de </a:t>
            </a:r>
          </a:p>
          <a:p>
            <a:pPr marL="0" marR="0" lvl="0" indent="0" algn="l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sensibilisation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39CE634-4FAF-DCBA-4D55-1E35BB60D3F6}"/>
              </a:ext>
            </a:extLst>
          </p:cNvPr>
          <p:cNvSpPr txBox="1"/>
          <p:nvPr/>
        </p:nvSpPr>
        <p:spPr>
          <a:xfrm>
            <a:off x="2108636" y="5779140"/>
            <a:ext cx="8297156" cy="40862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034991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 adresse électronique dédiée aux ESSMS &gt;&gt;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cyber.esms@esante-paysdelaloire.fr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" name="Image 3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903C4724-5C0B-8C02-3DAD-CAF4A59BDB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7662" y="1382572"/>
            <a:ext cx="2618931" cy="49864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441A458-3B59-78F8-C893-A2D38A909CFA}"/>
              </a:ext>
            </a:extLst>
          </p:cNvPr>
          <p:cNvSpPr txBox="1"/>
          <p:nvPr/>
        </p:nvSpPr>
        <p:spPr>
          <a:xfrm>
            <a:off x="10565207" y="6393491"/>
            <a:ext cx="491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BFA001A-836A-4FDC-4E44-6AE58F8F5CF3}"/>
              </a:ext>
            </a:extLst>
          </p:cNvPr>
          <p:cNvSpPr/>
          <p:nvPr/>
        </p:nvSpPr>
        <p:spPr>
          <a:xfrm>
            <a:off x="7411870" y="4671532"/>
            <a:ext cx="4339929" cy="95931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0CF3A60B-F256-DAE9-1AD1-E40F7ADF81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34992" y="1519309"/>
            <a:ext cx="1644697" cy="2665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96D2D1B-74EB-2D46-1B91-3231FBB35C5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42997" t="-2817"/>
          <a:stretch/>
        </p:blipFill>
        <p:spPr>
          <a:xfrm>
            <a:off x="10533113" y="1412694"/>
            <a:ext cx="1237789" cy="47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7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EBD21A7-4609-548C-E1DC-D63B11D980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1" b="0" i="0" u="none" strike="noStrike" kern="1200" cap="none" spc="0" normalizeH="0" baseline="0" noProof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Webinaire - La cybersécurité dans le médico-social : quelles premières actions mettre en place ?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24D916-1931-CC11-96D9-66016A318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Sensibiliser les utilisateurs aux bonnes pratiques d’hygiène numérique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35C84D-14EC-7C52-3B5A-14E7D63A841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3980" y="1823678"/>
            <a:ext cx="3833463" cy="4278019"/>
          </a:xfrm>
        </p:spPr>
        <p:txBody>
          <a:bodyPr/>
          <a:lstStyle/>
          <a:p>
            <a:pPr marL="285750" lvl="0" indent="-285750" algn="just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Permettant la diffusion, </a:t>
            </a:r>
            <a:r>
              <a:rPr lang="fr-FR" dirty="0">
                <a:solidFill>
                  <a:srgbClr val="575756"/>
                </a:solidFill>
              </a:rPr>
              <a:t>à un ensemble de destinataires,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campagnes :</a:t>
            </a:r>
          </a:p>
          <a:p>
            <a:pPr marL="971559" lvl="1" indent="-285750" algn="just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fr-FR" dirty="0">
                <a:solidFill>
                  <a:srgbClr val="575756"/>
                </a:solidFill>
                <a:latin typeface="Calibri" panose="020F0502020204030204"/>
              </a:rPr>
              <a:t>d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e-learning</a:t>
            </a:r>
          </a:p>
          <a:p>
            <a:pPr marL="971559" lvl="1" indent="-285750" algn="just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de faux-phishing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971559" lvl="1" indent="-285750" algn="just" defTabSz="914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b="0" dirty="0">
                <a:solidFill>
                  <a:srgbClr val="575756"/>
                </a:solidFill>
                <a:latin typeface="Calibri" panose="020F0502020204030204"/>
              </a:rPr>
              <a:t>Large choix de c</a:t>
            </a: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ontenus</a:t>
            </a:r>
            <a:r>
              <a:rPr lang="fr-FR" b="0" dirty="0">
                <a:solidFill>
                  <a:srgbClr val="575756"/>
                </a:solidFill>
                <a:latin typeface="Calibri" panose="020F0502020204030204"/>
              </a:rPr>
              <a:t> et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divers formats disponibles pour le e-learning, dont des versions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contextualisées aux ESMS.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592B48-CCD8-8EEE-CA33-DEEBF068A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F5D27-0B1C-4E41-A45F-C301EC922285}" type="slidenum">
              <a:rPr kumimoji="0" lang="fr-FR" sz="1001" b="1" i="0" u="none" strike="noStrike" kern="1200" cap="none" spc="0" normalizeH="0" baseline="0" noProof="0" smtClean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001" b="1" i="0" u="none" strike="noStrike" kern="1200" cap="none" spc="0" normalizeH="0" baseline="0" noProof="0">
              <a:ln>
                <a:noFill/>
              </a:ln>
              <a:solidFill>
                <a:srgbClr val="57575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E074FC-D442-2DDD-7D69-8DE835D35F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7"/>
          <a:stretch/>
        </p:blipFill>
        <p:spPr>
          <a:xfrm>
            <a:off x="4498550" y="1620200"/>
            <a:ext cx="3553649" cy="18661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F17AC05-64A0-BFD6-92BE-BD9EE03D0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550" y="3743653"/>
            <a:ext cx="3534426" cy="201856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C8FB222-EA1B-FEE9-F8B4-2E6479DD1D1B}"/>
              </a:ext>
            </a:extLst>
          </p:cNvPr>
          <p:cNvSpPr txBox="1"/>
          <p:nvPr/>
        </p:nvSpPr>
        <p:spPr>
          <a:xfrm>
            <a:off x="523978" y="8393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Via une plateforme de e-learning et faux-phishing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35FA3B1-F8B3-101C-52C8-CAC8E248CE52}"/>
              </a:ext>
            </a:extLst>
          </p:cNvPr>
          <p:cNvSpPr txBox="1"/>
          <p:nvPr/>
        </p:nvSpPr>
        <p:spPr>
          <a:xfrm>
            <a:off x="10565207" y="6393491"/>
            <a:ext cx="491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BCC0542-07FA-5270-8ACC-CBBD46BC0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3306" y="1960619"/>
            <a:ext cx="3161267" cy="185461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B501DB1-075C-3869-20C3-69D78ACD14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860" t="8803" r="30676" b="22039"/>
          <a:stretch/>
        </p:blipFill>
        <p:spPr>
          <a:xfrm>
            <a:off x="9378365" y="3778237"/>
            <a:ext cx="2047017" cy="2063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CB51094-B10C-8E7D-BA9A-1B66619B7127}"/>
              </a:ext>
            </a:extLst>
          </p:cNvPr>
          <p:cNvSpPr txBox="1"/>
          <p:nvPr/>
        </p:nvSpPr>
        <p:spPr>
          <a:xfrm>
            <a:off x="8052199" y="1261350"/>
            <a:ext cx="3725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1" u="none" strike="noStrike" kern="1200" cap="none" spc="0" normalizeH="0" baseline="0" noProof="0">
                <a:ln>
                  <a:noFill/>
                </a:ln>
                <a:solidFill>
                  <a:srgbClr val="61BF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Exemple de faux-phishing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1" u="none" strike="noStrike" kern="1200" cap="none" spc="0" normalizeH="0" baseline="0" noProof="0">
                <a:ln>
                  <a:noFill/>
                </a:ln>
                <a:solidFill>
                  <a:srgbClr val="61BF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 lien à cliquer +  1 page authentification)</a:t>
            </a:r>
            <a:endParaRPr kumimoji="0" lang="fr-FR" sz="1600" b="1" i="1" u="none" strike="noStrike" kern="1200" cap="none" spc="0" normalizeH="0" baseline="0" noProof="0">
              <a:ln>
                <a:noFill/>
              </a:ln>
              <a:solidFill>
                <a:srgbClr val="61BFE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CC39ED7-4682-C9FE-E6A6-0F5FFB7FDB4C}"/>
              </a:ext>
            </a:extLst>
          </p:cNvPr>
          <p:cNvCxnSpPr/>
          <p:nvPr/>
        </p:nvCxnSpPr>
        <p:spPr>
          <a:xfrm>
            <a:off x="10678066" y="3376865"/>
            <a:ext cx="414851" cy="802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5CE94A19-5B39-79B7-BC12-2D6ACFCF6DA1}"/>
              </a:ext>
            </a:extLst>
          </p:cNvPr>
          <p:cNvSpPr txBox="1"/>
          <p:nvPr/>
        </p:nvSpPr>
        <p:spPr>
          <a:xfrm>
            <a:off x="4307457" y="1362899"/>
            <a:ext cx="3725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1" u="none" strike="noStrike" kern="1200" cap="none" spc="0" normalizeH="0" baseline="0" noProof="0">
                <a:ln>
                  <a:noFill/>
                </a:ln>
                <a:solidFill>
                  <a:srgbClr val="61BF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Exemples de e-learning</a:t>
            </a:r>
          </a:p>
        </p:txBody>
      </p:sp>
    </p:spTree>
    <p:extLst>
      <p:ext uri="{BB962C8B-B14F-4D97-AF65-F5344CB8AC3E}">
        <p14:creationId xmlns:p14="http://schemas.microsoft.com/office/powerpoint/2010/main" val="3652072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6C7D7D2-C180-8324-FC3A-58762B1FB1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1" b="0" i="0" u="none" strike="noStrike" kern="1200" cap="none" spc="0" normalizeH="0" baseline="0" noProof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Webinaire - La cybersécurité dans le médico-social : quelles premières actions mettre en place ?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AEF4771-E45B-D370-790F-C46EF61F3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Sensibiliser les utilisateurs aux bonnes pratiques d’hygiène numérique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2D2A7FF-FEBE-714B-85DB-8CE99C1B7B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F5D27-0B1C-4E41-A45F-C301EC922285}" type="slidenum">
              <a:rPr kumimoji="0" lang="fr-FR" sz="1001" b="1" i="0" u="none" strike="noStrike" kern="1200" cap="none" spc="0" normalizeH="0" baseline="0" noProof="0" smtClean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001" b="1" i="0" u="none" strike="noStrike" kern="1200" cap="none" spc="0" normalizeH="0" baseline="0" noProof="0">
              <a:ln>
                <a:noFill/>
              </a:ln>
              <a:solidFill>
                <a:srgbClr val="57575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DBB276E-F239-E558-A9B5-ED7AC459B631}"/>
              </a:ext>
            </a:extLst>
          </p:cNvPr>
          <p:cNvSpPr txBox="1"/>
          <p:nvPr/>
        </p:nvSpPr>
        <p:spPr>
          <a:xfrm>
            <a:off x="523978" y="67806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Escape game : Sant’escape - Sécurité numérique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1CCC1F2-E152-D222-35FF-C330ED0A3E47}"/>
              </a:ext>
            </a:extLst>
          </p:cNvPr>
          <p:cNvSpPr txBox="1"/>
          <p:nvPr/>
        </p:nvSpPr>
        <p:spPr>
          <a:xfrm>
            <a:off x="10565207" y="6393491"/>
            <a:ext cx="491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8A9C193A-ED7E-5C20-94BC-73359EFC0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078" y="1937920"/>
            <a:ext cx="2810181" cy="392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44C86C5-9D7C-7AB1-7102-97C884140A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51" y="3749686"/>
            <a:ext cx="1310733" cy="792692"/>
          </a:xfrm>
          <a:prstGeom prst="rect">
            <a:avLst/>
          </a:prstGeom>
        </p:spPr>
      </p:pic>
      <p:pic>
        <p:nvPicPr>
          <p:cNvPr id="16" name="Image 15" descr="Une image contenant Police, symbole, Graphique, logo&#10;&#10;Description générée automatiquement">
            <a:extLst>
              <a:ext uri="{FF2B5EF4-FFF2-40B4-BE49-F238E27FC236}">
                <a16:creationId xmlns:a16="http://schemas.microsoft.com/office/drawing/2014/main" id="{63BC9645-E192-F4AB-CD1F-8F6A11EE6A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3" r="22285"/>
          <a:stretch/>
        </p:blipFill>
        <p:spPr>
          <a:xfrm>
            <a:off x="2732288" y="1541574"/>
            <a:ext cx="763485" cy="79269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D6DAFFA9-D6D5-0E58-BAF3-16FBAC69FC81}"/>
              </a:ext>
            </a:extLst>
          </p:cNvPr>
          <p:cNvSpPr txBox="1"/>
          <p:nvPr/>
        </p:nvSpPr>
        <p:spPr>
          <a:xfrm>
            <a:off x="3597518" y="1199256"/>
            <a:ext cx="76246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participants à l’escape doivent se mettre dans la peau de personnages imaginaires : </a:t>
            </a:r>
            <a:r>
              <a: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journalistes peu scrupuleux </a:t>
            </a: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d’un magazine People qui </a:t>
            </a:r>
            <a:r>
              <a: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doivent décrocher un scoop </a:t>
            </a: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 l’état de santé d’une célébrité pour sauver leur journal de la faillite.</a:t>
            </a:r>
          </a:p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500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</a:t>
            </a:r>
            <a:r>
              <a: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bonnes pratiques de base en matière de sécurité numérique </a:t>
            </a: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ont-elles été </a:t>
            </a:r>
            <a:r>
              <a: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bien suivies dans la structure</a:t>
            </a: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ou seront-elles </a:t>
            </a:r>
            <a:r>
              <a:rPr kumimoji="0" lang="fr-FR" sz="15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clé d'accès aux informations de santé pour les journalistes </a:t>
            </a:r>
            <a:r>
              <a:rPr kumimoji="0" lang="fr-FR" sz="15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 </a:t>
            </a:r>
          </a:p>
        </p:txBody>
      </p:sp>
      <p:graphicFrame>
        <p:nvGraphicFramePr>
          <p:cNvPr id="19" name="Diagramme 18">
            <a:extLst>
              <a:ext uri="{FF2B5EF4-FFF2-40B4-BE49-F238E27FC236}">
                <a16:creationId xmlns:a16="http://schemas.microsoft.com/office/drawing/2014/main" id="{9913B05E-1475-9966-3B33-1E6DFA1961E2}"/>
              </a:ext>
            </a:extLst>
          </p:cNvPr>
          <p:cNvGraphicFramePr/>
          <p:nvPr/>
        </p:nvGraphicFramePr>
        <p:xfrm>
          <a:off x="4398869" y="2527514"/>
          <a:ext cx="6952760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91713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E68D44C-E9DD-8803-E66C-D57E6E827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1" b="0" i="0" u="none" strike="noStrike" kern="1200" cap="none" spc="0" normalizeH="0" baseline="0" noProof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Webinaire - La cybersécurité dans le médico-social : quelles premières actions mettre en place ?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89185DF-9795-89D4-8758-A3462E693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Sensibiliser les utilisateurs aux bonnes pratiques d’hygiène numérique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BAB3EC-24FD-368E-615B-2D8AAC6FCAB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/>
              <a:t>Via les outils / accessoires de sensibilisation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visuels déclinés en badges et stickers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Affiches de sensibilisation (différents formats disponibles)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Cartes postales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Fond d’écran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0" err="1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Datablockers</a:t>
            </a:r>
            <a:r>
              <a:rPr kumimoji="0" lang="fr-FR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protège carte, …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Vidéos de sensibilisation sur 5 thématiques différentes. </a:t>
            </a:r>
          </a:p>
          <a:p>
            <a:endParaRPr lang="fr-FR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C91089ED-26B7-774F-5F98-5665E7FCD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F5D27-0B1C-4E41-A45F-C301EC922285}" type="slidenum">
              <a:rPr kumimoji="0" lang="fr-FR" sz="1001" b="1" i="0" u="none" strike="noStrike" kern="1200" cap="none" spc="0" normalizeH="0" baseline="0" noProof="0" smtClean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001" b="1" i="0" u="none" strike="noStrike" kern="1200" cap="none" spc="0" normalizeH="0" baseline="0" noProof="0">
              <a:ln>
                <a:noFill/>
              </a:ln>
              <a:solidFill>
                <a:srgbClr val="57575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ABCA942-5092-6418-F1BD-36DEA0BF60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64036" y="1353654"/>
            <a:ext cx="1575980" cy="225031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7FB99AD-3ED8-DACC-846D-2AB83E2BA8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0826" y="1342082"/>
            <a:ext cx="1591160" cy="2271988"/>
          </a:xfrm>
          <a:prstGeom prst="rect">
            <a:avLst/>
          </a:prstGeom>
        </p:spPr>
      </p:pic>
      <p:pic>
        <p:nvPicPr>
          <p:cNvPr id="7" name="Picture 2" descr="vignette globale2">
            <a:extLst>
              <a:ext uri="{FF2B5EF4-FFF2-40B4-BE49-F238E27FC236}">
                <a16:creationId xmlns:a16="http://schemas.microsoft.com/office/drawing/2014/main" id="{7B4CEE84-6C42-BBF0-CF99-216DD317A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911" y="4184209"/>
            <a:ext cx="2979882" cy="18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space réservé du contenu 5">
            <a:extLst>
              <a:ext uri="{FF2B5EF4-FFF2-40B4-BE49-F238E27FC236}">
                <a16:creationId xmlns:a16="http://schemas.microsoft.com/office/drawing/2014/main" id="{CA0F6E22-070D-262C-BDCC-B02C13D368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357" b="677"/>
          <a:stretch/>
        </p:blipFill>
        <p:spPr>
          <a:xfrm>
            <a:off x="523978" y="2299185"/>
            <a:ext cx="1229485" cy="122624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86C1D21-72E7-F1F0-EE4F-D614F07847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-351" r="238" b="351"/>
          <a:stretch/>
        </p:blipFill>
        <p:spPr>
          <a:xfrm>
            <a:off x="6593328" y="2296753"/>
            <a:ext cx="1232219" cy="122624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6B09FF4-4015-252F-60E4-29D4270105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r="933"/>
          <a:stretch/>
        </p:blipFill>
        <p:spPr>
          <a:xfrm>
            <a:off x="5066136" y="2301205"/>
            <a:ext cx="1229485" cy="12222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DB1EF21-453A-2209-272E-5904DC5FD4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1" r="1448"/>
          <a:stretch/>
        </p:blipFill>
        <p:spPr>
          <a:xfrm>
            <a:off x="2053341" y="2282579"/>
            <a:ext cx="1229485" cy="124041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7019F33-5AC0-198D-72DF-3BF4A26BCC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298" y="2259187"/>
            <a:ext cx="1095771" cy="1146681"/>
          </a:xfrm>
          <a:prstGeom prst="rect">
            <a:avLst/>
          </a:prstGeom>
        </p:spPr>
      </p:pic>
      <p:sp>
        <p:nvSpPr>
          <p:cNvPr id="13" name="ZoneTexte 1">
            <a:hlinkClick r:id="rId10"/>
            <a:extLst>
              <a:ext uri="{FF2B5EF4-FFF2-40B4-BE49-F238E27FC236}">
                <a16:creationId xmlns:a16="http://schemas.microsoft.com/office/drawing/2014/main" id="{0AD8C270-333B-4729-0488-43B9B3DD1DA8}"/>
              </a:ext>
            </a:extLst>
          </p:cNvPr>
          <p:cNvSpPr txBox="1"/>
          <p:nvPr/>
        </p:nvSpPr>
        <p:spPr>
          <a:xfrm>
            <a:off x="8874911" y="3686421"/>
            <a:ext cx="2823647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/>
              </a:rPr>
              <a:t>Lien pour consulter puis télécharger les affiches</a:t>
            </a:r>
            <a:endParaRPr kumimoji="0" lang="fr-FR" sz="1400" b="1" i="0" u="none" strike="noStrike" kern="1200" cap="none" spc="0" normalizeH="0" baseline="0" noProof="0">
              <a:ln>
                <a:noFill/>
              </a:ln>
              <a:solidFill>
                <a:srgbClr val="0349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Graphique 13" descr="Ampoule et engrenage avec un remplissage uni">
            <a:extLst>
              <a:ext uri="{FF2B5EF4-FFF2-40B4-BE49-F238E27FC236}">
                <a16:creationId xmlns:a16="http://schemas.microsoft.com/office/drawing/2014/main" id="{937C0B54-F9CF-FEDA-1DA2-34FD5481AB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74911" y="3696524"/>
            <a:ext cx="477582" cy="47758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C668BF1-7D8C-9D2A-5CA7-EC995312CFA0}"/>
              </a:ext>
            </a:extLst>
          </p:cNvPr>
          <p:cNvSpPr txBox="1"/>
          <p:nvPr/>
        </p:nvSpPr>
        <p:spPr>
          <a:xfrm>
            <a:off x="10565207" y="6393491"/>
            <a:ext cx="491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48623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4ACC4-C49E-7C90-9A70-9C49EDC03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9A0EFDC-E29A-17FE-A16D-270928B35D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1" b="0" i="0" u="none" strike="noStrike" kern="1200" cap="none" spc="0" normalizeH="0" baseline="0" noProof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Webinaire - La cybersécurité dans le médico-social : quelles premières actions mettre en place ?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CD6702A-5C82-B24E-FCF1-25E3FCF6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09" y="135293"/>
            <a:ext cx="9875616" cy="796512"/>
          </a:xfrm>
        </p:spPr>
        <p:txBody>
          <a:bodyPr/>
          <a:lstStyle/>
          <a:p>
            <a:r>
              <a:rPr lang="fr-FR" sz="2800"/>
              <a:t>Des actions pour se préparer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959238-A3D6-374E-CD06-3F2216722A51}"/>
              </a:ext>
            </a:extLst>
          </p:cNvPr>
          <p:cNvSpPr/>
          <p:nvPr/>
        </p:nvSpPr>
        <p:spPr>
          <a:xfrm>
            <a:off x="733329" y="4680377"/>
            <a:ext cx="5204225" cy="9533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0E2A2C-A770-7D29-2436-C7575AD449A7}"/>
              </a:ext>
            </a:extLst>
          </p:cNvPr>
          <p:cNvSpPr/>
          <p:nvPr/>
        </p:nvSpPr>
        <p:spPr>
          <a:xfrm>
            <a:off x="733329" y="3511662"/>
            <a:ext cx="5204225" cy="9533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3E1363-4AE5-ACD2-8EB0-38AECEB629F5}"/>
              </a:ext>
            </a:extLst>
          </p:cNvPr>
          <p:cNvSpPr/>
          <p:nvPr/>
        </p:nvSpPr>
        <p:spPr>
          <a:xfrm>
            <a:off x="733330" y="2328988"/>
            <a:ext cx="5204225" cy="9533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029EE2EF-D534-2C5B-F090-072418446A9C}"/>
              </a:ext>
            </a:extLst>
          </p:cNvPr>
          <p:cNvSpPr txBox="1">
            <a:spLocks/>
          </p:cNvSpPr>
          <p:nvPr/>
        </p:nvSpPr>
        <p:spPr>
          <a:xfrm>
            <a:off x="1518955" y="2352710"/>
            <a:ext cx="4338638" cy="838200"/>
          </a:xfrm>
          <a:prstGeom prst="rect">
            <a:avLst/>
          </a:prstGeom>
        </p:spPr>
        <p:txBody>
          <a:bodyPr/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Journées</a:t>
            </a:r>
            <a:r>
              <a:rPr kumimoji="0" lang="fr-FR" sz="105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régionales</a:t>
            </a:r>
          </a:p>
          <a:p>
            <a:pPr marL="171450" marR="0" lvl="0" indent="-17145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Partager les actualités, nouvelles réglementations et expériences avec les acteurs en région</a:t>
            </a:r>
          </a:p>
        </p:txBody>
      </p:sp>
      <p:sp>
        <p:nvSpPr>
          <p:cNvPr id="17" name="Espace réservé du texte 17">
            <a:extLst>
              <a:ext uri="{FF2B5EF4-FFF2-40B4-BE49-F238E27FC236}">
                <a16:creationId xmlns:a16="http://schemas.microsoft.com/office/drawing/2014/main" id="{24B42D3A-08E3-B1B1-C3ED-4BEBFBF5DAA1}"/>
              </a:ext>
            </a:extLst>
          </p:cNvPr>
          <p:cNvSpPr txBox="1">
            <a:spLocks/>
          </p:cNvSpPr>
          <p:nvPr/>
        </p:nvSpPr>
        <p:spPr>
          <a:xfrm>
            <a:off x="1609769" y="3596969"/>
            <a:ext cx="4340225" cy="838200"/>
          </a:xfrm>
          <a:prstGeom prst="rect">
            <a:avLst/>
          </a:prstGeom>
        </p:spPr>
        <p:txBody>
          <a:bodyPr/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Appui à la gestion des incidents</a:t>
            </a: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Soutien en cas d’incident</a:t>
            </a:r>
          </a:p>
        </p:txBody>
      </p:sp>
      <p:sp>
        <p:nvSpPr>
          <p:cNvPr id="18" name="Espace réservé du texte 19">
            <a:extLst>
              <a:ext uri="{FF2B5EF4-FFF2-40B4-BE49-F238E27FC236}">
                <a16:creationId xmlns:a16="http://schemas.microsoft.com/office/drawing/2014/main" id="{3FC54DA2-4964-BE5A-67FB-2C176F1DC39C}"/>
              </a:ext>
            </a:extLst>
          </p:cNvPr>
          <p:cNvSpPr txBox="1">
            <a:spLocks/>
          </p:cNvSpPr>
          <p:nvPr/>
        </p:nvSpPr>
        <p:spPr>
          <a:xfrm>
            <a:off x="1526151" y="4748433"/>
            <a:ext cx="4340225" cy="838200"/>
          </a:xfrm>
          <a:prstGeom prst="rect">
            <a:avLst/>
          </a:prstGeom>
        </p:spPr>
        <p:txBody>
          <a:bodyPr/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Veille technologique et réglementaire</a:t>
            </a: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https://www.esante-paysdelaloire.fr/tous-nos-services/securite-numerique-en-sante-99-168.html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1142860-B8B5-3EA9-8646-12C6644F36E7}"/>
              </a:ext>
            </a:extLst>
          </p:cNvPr>
          <p:cNvSpPr/>
          <p:nvPr/>
        </p:nvSpPr>
        <p:spPr>
          <a:xfrm>
            <a:off x="430942" y="4627649"/>
            <a:ext cx="1010898" cy="914752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368" r="-32368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50000"/>
              <a:hueOff val="-3412525"/>
              <a:satOff val="19380"/>
              <a:lumOff val="153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1B8271B-9E02-D1FF-D3C5-635D29624600}"/>
              </a:ext>
            </a:extLst>
          </p:cNvPr>
          <p:cNvSpPr/>
          <p:nvPr/>
        </p:nvSpPr>
        <p:spPr>
          <a:xfrm>
            <a:off x="426105" y="2258281"/>
            <a:ext cx="1012889" cy="957945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9844" r="-30202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50000"/>
              <a:hueOff val="-1137508"/>
              <a:satOff val="6460"/>
              <a:lumOff val="51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5A992F-8050-F220-84C0-93530C871186}"/>
              </a:ext>
            </a:extLst>
          </p:cNvPr>
          <p:cNvSpPr/>
          <p:nvPr/>
        </p:nvSpPr>
        <p:spPr>
          <a:xfrm>
            <a:off x="426104" y="3440078"/>
            <a:ext cx="1010899" cy="957946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92" r="-4116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50000"/>
              <a:hueOff val="-2275017"/>
              <a:satOff val="12920"/>
              <a:lumOff val="102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1331CD-8CE0-4290-C433-C25908EE459B}"/>
              </a:ext>
            </a:extLst>
          </p:cNvPr>
          <p:cNvSpPr/>
          <p:nvPr/>
        </p:nvSpPr>
        <p:spPr>
          <a:xfrm>
            <a:off x="6551993" y="4680377"/>
            <a:ext cx="5204225" cy="9533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319B89-88DB-0F42-C557-049453B8365F}"/>
              </a:ext>
            </a:extLst>
          </p:cNvPr>
          <p:cNvSpPr/>
          <p:nvPr/>
        </p:nvSpPr>
        <p:spPr>
          <a:xfrm>
            <a:off x="6551993" y="3511662"/>
            <a:ext cx="5204225" cy="9533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D8EA43-20B7-8771-F62D-0B51377165EA}"/>
              </a:ext>
            </a:extLst>
          </p:cNvPr>
          <p:cNvSpPr/>
          <p:nvPr/>
        </p:nvSpPr>
        <p:spPr>
          <a:xfrm>
            <a:off x="6551994" y="2328988"/>
            <a:ext cx="5204225" cy="9533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AD777A6-8929-0C08-4D51-E5F0BA45001D}"/>
              </a:ext>
            </a:extLst>
          </p:cNvPr>
          <p:cNvSpPr/>
          <p:nvPr/>
        </p:nvSpPr>
        <p:spPr>
          <a:xfrm>
            <a:off x="730314" y="1152963"/>
            <a:ext cx="5204225" cy="9533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Espace réservé du texte 13">
            <a:extLst>
              <a:ext uri="{FF2B5EF4-FFF2-40B4-BE49-F238E27FC236}">
                <a16:creationId xmlns:a16="http://schemas.microsoft.com/office/drawing/2014/main" id="{5C35BD2B-67F7-D810-2344-9B60EA42436C}"/>
              </a:ext>
            </a:extLst>
          </p:cNvPr>
          <p:cNvSpPr txBox="1">
            <a:spLocks/>
          </p:cNvSpPr>
          <p:nvPr/>
        </p:nvSpPr>
        <p:spPr>
          <a:xfrm>
            <a:off x="1594610" y="1148199"/>
            <a:ext cx="4339929" cy="899270"/>
          </a:xfrm>
          <a:prstGeom prst="rect">
            <a:avLst/>
          </a:prstGeom>
        </p:spPr>
        <p:txBody>
          <a:bodyPr anchor="t" anchorCtr="0"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Webinaires</a:t>
            </a:r>
            <a:endParaRPr kumimoji="0" lang="fr-FR" sz="1050" b="1" i="0" u="none" strike="noStrike" kern="1200" cap="none" spc="0" normalizeH="0" baseline="0" noProof="0">
              <a:ln>
                <a:noFill/>
              </a:ln>
              <a:solidFill>
                <a:srgbClr val="C72C48"/>
              </a:solidFill>
              <a:effectLst/>
              <a:uLnTx/>
              <a:uFillTx/>
              <a:latin typeface="Calibri" panose="020F0502020204030204"/>
              <a:ea typeface="+mn-ea"/>
              <a:cs typeface="Calibri Light" panose="020F0302020204030204" pitchFamily="34" charset="0"/>
            </a:endParaRPr>
          </a:p>
          <a:p>
            <a:pPr marL="171450" marR="0" lvl="1" indent="-171450" algn="l" defTabSz="4445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Sécuriser mon AD</a:t>
            </a:r>
          </a:p>
          <a:p>
            <a:pPr marL="171450" marR="0" lvl="1" indent="-171450" algn="l" defTabSz="4445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Protéger mes réseaux, mon Wifi</a:t>
            </a:r>
          </a:p>
          <a:p>
            <a:pPr marL="171450" marR="0" lvl="1" indent="-171450" algn="l" defTabSz="4445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Détecter les menaces</a:t>
            </a:r>
          </a:p>
          <a:p>
            <a:pPr marL="171450" marR="0" lvl="1" indent="-171450" algn="l" defTabSz="4445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Sécuriser ma messagerie</a:t>
            </a:r>
          </a:p>
        </p:txBody>
      </p:sp>
      <p:sp>
        <p:nvSpPr>
          <p:cNvPr id="28" name="Espace réservé du texte 15">
            <a:extLst>
              <a:ext uri="{FF2B5EF4-FFF2-40B4-BE49-F238E27FC236}">
                <a16:creationId xmlns:a16="http://schemas.microsoft.com/office/drawing/2014/main" id="{99A8213E-A15D-99CA-A62F-D0ADD7A5F7B4}"/>
              </a:ext>
            </a:extLst>
          </p:cNvPr>
          <p:cNvSpPr txBox="1">
            <a:spLocks/>
          </p:cNvSpPr>
          <p:nvPr/>
        </p:nvSpPr>
        <p:spPr>
          <a:xfrm>
            <a:off x="7411870" y="2389650"/>
            <a:ext cx="4339929" cy="838947"/>
          </a:xfrm>
          <a:prstGeom prst="rect">
            <a:avLst/>
          </a:prstGeom>
        </p:spPr>
        <p:txBody>
          <a:bodyPr anchor="t" anchorCtr="0"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Base documentaire régionale</a:t>
            </a:r>
          </a:p>
          <a:p>
            <a:pPr marL="171450" marR="0" lvl="0" indent="-17145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Modèles de documents</a:t>
            </a:r>
          </a:p>
          <a:p>
            <a:pPr marL="171450" marR="0" lvl="0" indent="-17145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Mémos thématiques</a:t>
            </a:r>
          </a:p>
          <a:p>
            <a:pPr marL="171450" marR="0" lvl="0" indent="-17145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Base documentaire en ligne</a:t>
            </a:r>
          </a:p>
        </p:txBody>
      </p:sp>
      <p:sp>
        <p:nvSpPr>
          <p:cNvPr id="29" name="Espace réservé du texte 17">
            <a:extLst>
              <a:ext uri="{FF2B5EF4-FFF2-40B4-BE49-F238E27FC236}">
                <a16:creationId xmlns:a16="http://schemas.microsoft.com/office/drawing/2014/main" id="{FB255CD7-F0CE-FD8D-6F7A-87194D353FD3}"/>
              </a:ext>
            </a:extLst>
          </p:cNvPr>
          <p:cNvSpPr txBox="1">
            <a:spLocks/>
          </p:cNvSpPr>
          <p:nvPr/>
        </p:nvSpPr>
        <p:spPr>
          <a:xfrm>
            <a:off x="7416291" y="3520507"/>
            <a:ext cx="4339929" cy="953372"/>
          </a:xfrm>
          <a:prstGeom prst="rect">
            <a:avLst/>
          </a:prstGeom>
        </p:spPr>
        <p:txBody>
          <a:bodyPr anchor="t" anchorCtr="0"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Calibri Light" panose="020F0302020204030204" pitchFamily="34" charset="0"/>
              </a:rPr>
              <a:t>Préparation à la crise d’origine cyber</a:t>
            </a: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Soutien à la réalisation d’exercices de crise cyber (ES, ESMS)</a:t>
            </a: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Centre de ressources SSI mutualisées à destination des ESMS</a:t>
            </a:r>
          </a:p>
        </p:txBody>
      </p:sp>
      <p:sp>
        <p:nvSpPr>
          <p:cNvPr id="30" name="Espace réservé du texte 19">
            <a:extLst>
              <a:ext uri="{FF2B5EF4-FFF2-40B4-BE49-F238E27FC236}">
                <a16:creationId xmlns:a16="http://schemas.microsoft.com/office/drawing/2014/main" id="{3FE53D44-8A55-842D-8513-681FF83FB156}"/>
              </a:ext>
            </a:extLst>
          </p:cNvPr>
          <p:cNvSpPr txBox="1">
            <a:spLocks/>
          </p:cNvSpPr>
          <p:nvPr/>
        </p:nvSpPr>
        <p:spPr>
          <a:xfrm>
            <a:off x="8552315" y="4748433"/>
            <a:ext cx="1457537" cy="838947"/>
          </a:xfrm>
          <a:prstGeom prst="rect">
            <a:avLst/>
          </a:prstGeom>
        </p:spPr>
        <p:txBody>
          <a:bodyPr anchor="t" anchorCtr="0"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Affiches</a:t>
            </a: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Fonds d’écran</a:t>
            </a: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Escape </a:t>
            </a:r>
            <a:r>
              <a:rPr kumimoji="0" lang="fr-FR" sz="1000" b="0" i="0" u="none" strike="noStrike" kern="1200" cap="none" spc="0" normalizeH="0" baseline="0" noProof="0" err="1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Badges métalliques</a:t>
            </a: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e-learning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FB58FB-249F-00F0-76B8-4A66E8DBF16F}"/>
              </a:ext>
            </a:extLst>
          </p:cNvPr>
          <p:cNvSpPr/>
          <p:nvPr/>
        </p:nvSpPr>
        <p:spPr>
          <a:xfrm>
            <a:off x="6242777" y="4857561"/>
            <a:ext cx="1004593" cy="987409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2938" t="5871" r="-62938" b="5871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50000"/>
              <a:hueOff val="-3981279"/>
              <a:satOff val="22610"/>
              <a:lumOff val="179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E4D83F-D8F8-ED54-82E7-5D4F1652CFE9}"/>
              </a:ext>
            </a:extLst>
          </p:cNvPr>
          <p:cNvSpPr/>
          <p:nvPr/>
        </p:nvSpPr>
        <p:spPr>
          <a:xfrm>
            <a:off x="421098" y="1041103"/>
            <a:ext cx="1039323" cy="987409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b="-15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50000"/>
              <a:hueOff val="-568754"/>
              <a:satOff val="3230"/>
              <a:lumOff val="25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CC3E1FC-4CA4-CC38-D54E-3A72F21BEEB5}"/>
              </a:ext>
            </a:extLst>
          </p:cNvPr>
          <p:cNvSpPr/>
          <p:nvPr/>
        </p:nvSpPr>
        <p:spPr>
          <a:xfrm>
            <a:off x="6242777" y="2303096"/>
            <a:ext cx="1004593" cy="987409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 b="-10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4">
              <a:tint val="50000"/>
              <a:hueOff val="-1706262"/>
              <a:satOff val="9690"/>
              <a:lumOff val="76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Image 33" descr="Deux collègues réalisant un tableau de planification à l’aide de notes autocollantes">
            <a:extLst>
              <a:ext uri="{FF2B5EF4-FFF2-40B4-BE49-F238E27FC236}">
                <a16:creationId xmlns:a16="http://schemas.microsoft.com/office/drawing/2014/main" id="{EB7AEE4F-B985-C6B1-22C0-271C995590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r="21892"/>
          <a:stretch/>
        </p:blipFill>
        <p:spPr>
          <a:xfrm>
            <a:off x="6257214" y="3561827"/>
            <a:ext cx="1002706" cy="979353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0" b="-10000"/>
            </a:stretch>
          </a:blipFill>
        </p:spPr>
      </p:pic>
      <p:sp>
        <p:nvSpPr>
          <p:cNvPr id="35" name="Espace réservé du texte 19">
            <a:extLst>
              <a:ext uri="{FF2B5EF4-FFF2-40B4-BE49-F238E27FC236}">
                <a16:creationId xmlns:a16="http://schemas.microsoft.com/office/drawing/2014/main" id="{15FA73A5-B8F7-3503-108F-A311DA26B81B}"/>
              </a:ext>
            </a:extLst>
          </p:cNvPr>
          <p:cNvSpPr txBox="1">
            <a:spLocks/>
          </p:cNvSpPr>
          <p:nvPr/>
        </p:nvSpPr>
        <p:spPr>
          <a:xfrm>
            <a:off x="9987192" y="4748433"/>
            <a:ext cx="1684929" cy="838947"/>
          </a:xfrm>
          <a:prstGeom prst="rect">
            <a:avLst/>
          </a:prstGeom>
        </p:spPr>
        <p:txBody>
          <a:bodyPr anchor="t" anchorCtr="0"/>
          <a:lstStyle>
            <a:lvl1pPr marL="0" indent="0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None/>
              <a:defRPr sz="1000" b="0" i="0" kern="120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Vidéos de sensibilisation </a:t>
            </a: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Flyer de sensibilisation des entrepreneurs</a:t>
            </a: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err="1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Datablockers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00449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1" indent="-171450" algn="l" defTabSz="4445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Faux phishing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CFC5C2F-D25E-947F-458A-B2D94D7325D4}"/>
              </a:ext>
            </a:extLst>
          </p:cNvPr>
          <p:cNvSpPr txBox="1"/>
          <p:nvPr/>
        </p:nvSpPr>
        <p:spPr>
          <a:xfrm>
            <a:off x="7417311" y="4748433"/>
            <a:ext cx="1125951" cy="52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Outils de </a:t>
            </a:r>
          </a:p>
          <a:p>
            <a:pPr marL="0" marR="0" lvl="0" indent="0" algn="l" defTabSz="5778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sensibilisation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F979CE6-9556-DC6F-1A58-0D945AC08946}"/>
              </a:ext>
            </a:extLst>
          </p:cNvPr>
          <p:cNvSpPr txBox="1"/>
          <p:nvPr/>
        </p:nvSpPr>
        <p:spPr>
          <a:xfrm>
            <a:off x="4510090" y="5809308"/>
            <a:ext cx="3840588" cy="40862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cyber.esms@esante-paysdelaloire.fr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9D1CBB-603A-E342-8625-4906EAE9072A}"/>
              </a:ext>
            </a:extLst>
          </p:cNvPr>
          <p:cNvSpPr txBox="1"/>
          <p:nvPr/>
        </p:nvSpPr>
        <p:spPr>
          <a:xfrm>
            <a:off x="10565207" y="6393491"/>
            <a:ext cx="491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F1B3014-0F50-6F42-C7F4-8BF1A3173E20}"/>
              </a:ext>
            </a:extLst>
          </p:cNvPr>
          <p:cNvSpPr/>
          <p:nvPr/>
        </p:nvSpPr>
        <p:spPr>
          <a:xfrm>
            <a:off x="7411869" y="3508684"/>
            <a:ext cx="4339929" cy="695255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5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6EF27028-039A-2F5E-8178-B34F65375B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7662" y="1382572"/>
            <a:ext cx="2618931" cy="498647"/>
          </a:xfrm>
          <a:prstGeom prst="rect">
            <a:avLst/>
          </a:prstGeom>
        </p:spPr>
      </p:pic>
      <p:pic>
        <p:nvPicPr>
          <p:cNvPr id="7" name="Image 6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EACDB0E1-43C5-8BC4-2FAB-CC37F39600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34992" y="1519309"/>
            <a:ext cx="1644697" cy="26657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4D13EEB-746C-7C42-2E60-5E7AA7AC25D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42997" t="-2817"/>
          <a:stretch/>
        </p:blipFill>
        <p:spPr>
          <a:xfrm>
            <a:off x="10533113" y="1412694"/>
            <a:ext cx="1237789" cy="479809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5E162B-65E8-4582-CF67-BE9E0D0E5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F5D27-0B1C-4E41-A45F-C301EC922285}" type="slidenum">
              <a:rPr kumimoji="0" lang="fr-FR" sz="1001" b="1" i="0" u="none" strike="noStrike" kern="1200" cap="none" spc="0" normalizeH="0" baseline="0" noProof="0" smtClean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001" b="1" i="0" u="none" strike="noStrike" kern="1200" cap="none" spc="0" normalizeH="0" baseline="0" noProof="0">
              <a:ln>
                <a:noFill/>
              </a:ln>
              <a:solidFill>
                <a:srgbClr val="57575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116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FD26168-2775-AE0C-3E86-4D51056A6C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1" b="0" i="0" u="none" strike="noStrike" kern="1200" cap="none" spc="0" normalizeH="0" baseline="0" noProof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Webinaire - La cybersécurité dans le médico-social : quelles premières actions mettre en place ?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07FD314-62B4-C9EF-0054-1F6F7DB6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/>
              <a:t>Accompagnement à la réalisation d’un 1</a:t>
            </a:r>
            <a:r>
              <a:rPr lang="fr-FR" sz="2800" baseline="30000"/>
              <a:t>er</a:t>
            </a:r>
            <a:r>
              <a:rPr lang="fr-FR" sz="2800"/>
              <a:t> exercice </a:t>
            </a:r>
            <a:br>
              <a:rPr lang="fr-FR" sz="2800"/>
            </a:br>
            <a:r>
              <a:rPr lang="fr-FR" sz="2800"/>
              <a:t>de crise d’origine cyber</a:t>
            </a:r>
            <a:br>
              <a:rPr lang="fr-FR" sz="2800"/>
            </a:br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EEC0A35-1BDB-7CBB-450C-BF717704891F}"/>
              </a:ext>
            </a:extLst>
          </p:cNvPr>
          <p:cNvSpPr txBox="1"/>
          <p:nvPr/>
        </p:nvSpPr>
        <p:spPr>
          <a:xfrm>
            <a:off x="7925642" y="1453780"/>
            <a:ext cx="4134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 que ça apporte à la structure :</a:t>
            </a: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956871CD-7092-6198-8FCA-B1AE4FC2E55C}"/>
              </a:ext>
            </a:extLst>
          </p:cNvPr>
          <p:cNvGrpSpPr/>
          <p:nvPr/>
        </p:nvGrpSpPr>
        <p:grpSpPr>
          <a:xfrm>
            <a:off x="7925641" y="2021720"/>
            <a:ext cx="4044387" cy="3496096"/>
            <a:chOff x="7969373" y="1859414"/>
            <a:chExt cx="3398312" cy="4248941"/>
          </a:xfrm>
          <a:solidFill>
            <a:schemeClr val="bg2"/>
          </a:solidFill>
        </p:grpSpPr>
        <p:sp>
          <p:nvSpPr>
            <p:cNvPr id="22" name="Forme libre : forme 8">
              <a:extLst>
                <a:ext uri="{FF2B5EF4-FFF2-40B4-BE49-F238E27FC236}">
                  <a16:creationId xmlns:a16="http://schemas.microsoft.com/office/drawing/2014/main" id="{D2747339-9103-B3E0-D3D2-669E9517D0C7}"/>
                </a:ext>
              </a:extLst>
            </p:cNvPr>
            <p:cNvSpPr/>
            <p:nvPr/>
          </p:nvSpPr>
          <p:spPr>
            <a:xfrm>
              <a:off x="7969373" y="1859414"/>
              <a:ext cx="1798245" cy="2022485"/>
            </a:xfrm>
            <a:prstGeom prst="flowChartAlternateProcess">
              <a:avLst/>
            </a:prstGeom>
            <a:solidFill>
              <a:schemeClr val="bg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2970" tIns="290771" rIns="252971" bIns="29077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Prise de conscience des métiers sur les impacts d’un incident majeur touchant le SI</a:t>
              </a:r>
            </a:p>
          </p:txBody>
        </p:sp>
        <p:sp>
          <p:nvSpPr>
            <p:cNvPr id="23" name="Forme libre : forme 14">
              <a:extLst>
                <a:ext uri="{FF2B5EF4-FFF2-40B4-BE49-F238E27FC236}">
                  <a16:creationId xmlns:a16="http://schemas.microsoft.com/office/drawing/2014/main" id="{93681CE4-C885-E420-7903-2C87C47EDF4F}"/>
                </a:ext>
              </a:extLst>
            </p:cNvPr>
            <p:cNvSpPr/>
            <p:nvPr/>
          </p:nvSpPr>
          <p:spPr>
            <a:xfrm>
              <a:off x="9569440" y="2771569"/>
              <a:ext cx="1798245" cy="2022485"/>
            </a:xfrm>
            <a:prstGeom prst="flowChartAlternateProcess">
              <a:avLst/>
            </a:pr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2970" tIns="290771" rIns="252971" bIns="29077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Sensibilisation concrète à la gestion de crise d’origine cyber</a:t>
              </a:r>
            </a:p>
          </p:txBody>
        </p:sp>
        <p:sp>
          <p:nvSpPr>
            <p:cNvPr id="24" name="Forme libre : forme 12">
              <a:extLst>
                <a:ext uri="{FF2B5EF4-FFF2-40B4-BE49-F238E27FC236}">
                  <a16:creationId xmlns:a16="http://schemas.microsoft.com/office/drawing/2014/main" id="{00CE393C-9A18-04E3-E345-0EE62BEC631E}"/>
                </a:ext>
              </a:extLst>
            </p:cNvPr>
            <p:cNvSpPr/>
            <p:nvPr/>
          </p:nvSpPr>
          <p:spPr>
            <a:xfrm>
              <a:off x="8163333" y="4085870"/>
              <a:ext cx="1798245" cy="2022485"/>
            </a:xfrm>
            <a:prstGeom prst="flowChartAlternateProcess">
              <a:avLst/>
            </a:pr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6310" tIns="344111" rIns="306311" bIns="34411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Mise en évidence des axes d’amélioration dans un plan d’action priorisé</a:t>
              </a:r>
            </a:p>
          </p:txBody>
        </p:sp>
      </p:grp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D708BF04-7E4B-4EA1-161F-F5A3439FBC5C}"/>
              </a:ext>
            </a:extLst>
          </p:cNvPr>
          <p:cNvSpPr txBox="1">
            <a:spLocks/>
          </p:cNvSpPr>
          <p:nvPr/>
        </p:nvSpPr>
        <p:spPr>
          <a:xfrm>
            <a:off x="437083" y="1401737"/>
            <a:ext cx="7116023" cy="293894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Objectifs</a:t>
            </a:r>
          </a:p>
          <a:p>
            <a:pPr marL="228604" marR="0" lvl="0" indent="-228604" algn="just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Renforcer la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capacité des établissements à faire face à un incident majeur d’origine cyber, impactant l’activité de la structure. </a:t>
            </a:r>
          </a:p>
          <a:p>
            <a:pPr marL="228604" marR="0" lvl="0" indent="-228604" algn="just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Augmenter la résilience de l’offre de soins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.</a:t>
            </a:r>
          </a:p>
          <a:p>
            <a:pPr marL="228604" marR="0" lvl="0" indent="-228604" algn="just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Aider à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identifier les activités critiques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qui seront à traiter en priorité lors de la formalisation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du Plan de Continuité et de Reprise d’Activité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(PCRA).</a:t>
            </a:r>
          </a:p>
          <a:p>
            <a:pPr marL="228604" marR="0" lvl="0" indent="-228604" algn="just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C72C4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Accompagnement régional</a:t>
            </a:r>
          </a:p>
          <a:p>
            <a:pPr marL="0" marR="0" lvl="0" indent="0" algn="just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Graphique 25" descr="Livre ouvert avec un remplissage uni">
            <a:extLst>
              <a:ext uri="{FF2B5EF4-FFF2-40B4-BE49-F238E27FC236}">
                <a16:creationId xmlns:a16="http://schemas.microsoft.com/office/drawing/2014/main" id="{D4630AB7-EC37-5562-643F-0402D7844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50777" y="4273782"/>
            <a:ext cx="664560" cy="66456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4988FF7F-FE9C-9AAF-632D-7BF9DE02685C}"/>
              </a:ext>
            </a:extLst>
          </p:cNvPr>
          <p:cNvSpPr txBox="1"/>
          <p:nvPr/>
        </p:nvSpPr>
        <p:spPr>
          <a:xfrm>
            <a:off x="2390949" y="4944245"/>
            <a:ext cx="180459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KIT documentaire adapté au secteur ESMS (scénario, fiches réflexes, …) avec plusieurs niveaux de maturité.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608195D-93B7-4FF3-B293-F9CD172BA61B}"/>
              </a:ext>
            </a:extLst>
          </p:cNvPr>
          <p:cNvSpPr txBox="1"/>
          <p:nvPr/>
        </p:nvSpPr>
        <p:spPr>
          <a:xfrm>
            <a:off x="5925037" y="4969855"/>
            <a:ext cx="1504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accompagnement sur site de l’équipe du GCS e-santé, appuyée par un prestataire</a:t>
            </a:r>
          </a:p>
        </p:txBody>
      </p:sp>
      <p:pic>
        <p:nvPicPr>
          <p:cNvPr id="29" name="Graphique 28" descr="Utilisateurs avec un remplissage uni">
            <a:extLst>
              <a:ext uri="{FF2B5EF4-FFF2-40B4-BE49-F238E27FC236}">
                <a16:creationId xmlns:a16="http://schemas.microsoft.com/office/drawing/2014/main" id="{5DD18402-B4E5-2738-1A96-995A8EBD6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0054" y="4298781"/>
            <a:ext cx="664561" cy="664561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12B74A24-846A-C364-4EC8-AE3C16A45D43}"/>
              </a:ext>
            </a:extLst>
          </p:cNvPr>
          <p:cNvSpPr txBox="1"/>
          <p:nvPr/>
        </p:nvSpPr>
        <p:spPr>
          <a:xfrm>
            <a:off x="254001" y="4914888"/>
            <a:ext cx="1976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 démarche éprouvée depuis 2 ans sur le secteur sanitaire </a:t>
            </a:r>
            <a:r>
              <a:rPr kumimoji="0" lang="fr-FR" sz="1000" b="0" i="1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fr-FR" sz="1000" b="1" i="1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113 ES </a:t>
            </a:r>
            <a:r>
              <a:rPr kumimoji="0" lang="fr-FR" sz="1000" b="0" i="1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accompagnés pour </a:t>
            </a:r>
            <a:r>
              <a:rPr kumimoji="0" lang="fr-FR" sz="1000" b="1" i="1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99%</a:t>
            </a:r>
            <a:r>
              <a:rPr kumimoji="0" lang="fr-FR" sz="1000" b="0" i="1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fr-FR" sz="1000" b="1" i="1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participants</a:t>
            </a:r>
            <a:r>
              <a:rPr kumimoji="0" lang="fr-FR" sz="1000" b="0" i="1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000" b="1" i="1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satisfaits ou très satisfaits</a:t>
            </a:r>
            <a:r>
              <a:rPr kumimoji="0" lang="fr-FR" sz="1000" b="0" i="1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  <a:endParaRPr kumimoji="0" lang="fr-FR" sz="1100" b="0" i="1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Graphique 30" descr="Flux de travail avec un remplissage uni">
            <a:extLst>
              <a:ext uri="{FF2B5EF4-FFF2-40B4-BE49-F238E27FC236}">
                <a16:creationId xmlns:a16="http://schemas.microsoft.com/office/drawing/2014/main" id="{05A8E0C2-91E1-D951-2DE5-6354DB116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4871" y="4305295"/>
            <a:ext cx="664560" cy="664560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18383E9D-BB7A-CBC6-2148-5B7A4AD2F8EA}"/>
              </a:ext>
            </a:extLst>
          </p:cNvPr>
          <p:cNvSpPr txBox="1"/>
          <p:nvPr/>
        </p:nvSpPr>
        <p:spPr>
          <a:xfrm>
            <a:off x="4290106" y="4966099"/>
            <a:ext cx="13930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 simulation de crise d’environ 1h15 (durée totale de l’exercice 3h)</a:t>
            </a:r>
          </a:p>
        </p:txBody>
      </p:sp>
      <p:pic>
        <p:nvPicPr>
          <p:cNvPr id="33" name="Graphique 32" descr="Sablier 30% avec un remplissage uni">
            <a:extLst>
              <a:ext uri="{FF2B5EF4-FFF2-40B4-BE49-F238E27FC236}">
                <a16:creationId xmlns:a16="http://schemas.microsoft.com/office/drawing/2014/main" id="{7E0478C5-0ECB-AB69-2E28-C6A0392D31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18841" y="4325574"/>
            <a:ext cx="510372" cy="510372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AA967924-9B1E-C316-6E3D-E86D7C1FB9FE}"/>
              </a:ext>
            </a:extLst>
          </p:cNvPr>
          <p:cNvSpPr txBox="1"/>
          <p:nvPr/>
        </p:nvSpPr>
        <p:spPr>
          <a:xfrm>
            <a:off x="10565207" y="6393491"/>
            <a:ext cx="491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E9686D9-E027-67AF-73FC-4BE83AA76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F5D27-0B1C-4E41-A45F-C301EC922285}" type="slidenum">
              <a:rPr kumimoji="0" lang="fr-FR" sz="1001" b="1" i="0" u="none" strike="noStrike" kern="1200" cap="none" spc="0" normalizeH="0" baseline="0" noProof="0" smtClean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001" b="1" i="0" u="none" strike="noStrike" kern="1200" cap="none" spc="0" normalizeH="0" baseline="0" noProof="0">
              <a:ln>
                <a:noFill/>
              </a:ln>
              <a:solidFill>
                <a:srgbClr val="57575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15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759BB69-9AC7-1BEA-9B4B-255DA6B0C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1" b="0" i="0" u="none" strike="noStrike" kern="1200" cap="none" spc="0" normalizeH="0" baseline="0" noProof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Webinaire - La cybersécurité dans le médico-social : quelles premières actions mettre en place ?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A3F0D21E-CC5A-758D-E617-EF09563449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3978" y="1202381"/>
            <a:ext cx="10677420" cy="4653897"/>
          </a:xfrm>
        </p:spPr>
        <p:txBody>
          <a:bodyPr/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b="0">
                <a:solidFill>
                  <a:schemeClr val="tx2"/>
                </a:solidFill>
              </a:rPr>
              <a:t> Mis en œuvre dès 2022, sur </a:t>
            </a:r>
            <a:r>
              <a:rPr lang="fr-FR">
                <a:solidFill>
                  <a:schemeClr val="tx2"/>
                </a:solidFill>
              </a:rPr>
              <a:t>l’initiative de l’ARS Pays de la Loire</a:t>
            </a:r>
            <a:r>
              <a:rPr lang="fr-FR" b="0">
                <a:solidFill>
                  <a:schemeClr val="tx2"/>
                </a:solidFill>
              </a:rPr>
              <a:t>, pour </a:t>
            </a:r>
            <a:r>
              <a:rPr lang="fr-FR" b="0" i="1">
                <a:solidFill>
                  <a:schemeClr val="tx2"/>
                </a:solidFill>
              </a:rPr>
              <a:t>soutenir les structures ne disposant pas (ou peu) de compétences informatiques internes</a:t>
            </a:r>
            <a:r>
              <a:rPr lang="fr-FR" b="0">
                <a:solidFill>
                  <a:schemeClr val="tx2"/>
                </a:solidFill>
              </a:rPr>
              <a:t> et leur permettre </a:t>
            </a:r>
            <a:r>
              <a:rPr lang="fr-FR" b="0" i="1">
                <a:solidFill>
                  <a:schemeClr val="tx2"/>
                </a:solidFill>
              </a:rPr>
              <a:t>d’augmenter le niveau de sécurité de leur système d’information</a:t>
            </a:r>
            <a:r>
              <a:rPr lang="fr-FR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b="0">
                <a:solidFill>
                  <a:schemeClr val="tx2"/>
                </a:solidFill>
              </a:rPr>
              <a:t> Coconstruit avec le </a:t>
            </a:r>
            <a:r>
              <a:rPr lang="fr-FR">
                <a:solidFill>
                  <a:schemeClr val="tx2"/>
                </a:solidFill>
              </a:rPr>
              <a:t>Collectif SI MS </a:t>
            </a:r>
            <a:r>
              <a:rPr lang="fr-FR" b="0">
                <a:solidFill>
                  <a:schemeClr val="tx2"/>
                </a:solidFill>
              </a:rPr>
              <a:t>de la région, pour </a:t>
            </a:r>
            <a:r>
              <a:rPr lang="fr-FR" b="0" i="1">
                <a:solidFill>
                  <a:schemeClr val="tx2"/>
                </a:solidFill>
              </a:rPr>
              <a:t>définir les axes de travail et thématiques prioritaires à prendre en compte.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b="0">
                <a:solidFill>
                  <a:schemeClr val="tx2"/>
                </a:solidFill>
              </a:rPr>
              <a:t> Basé sur les </a:t>
            </a:r>
            <a:r>
              <a:rPr lang="fr-FR">
                <a:solidFill>
                  <a:schemeClr val="tx2"/>
                </a:solidFill>
              </a:rPr>
              <a:t>guides et référentiels nationaux</a:t>
            </a:r>
            <a:r>
              <a:rPr lang="fr-FR" b="0">
                <a:solidFill>
                  <a:schemeClr val="tx2"/>
                </a:solidFill>
              </a:rPr>
              <a:t>, pour </a:t>
            </a:r>
            <a:r>
              <a:rPr lang="fr-FR" b="0" i="1">
                <a:solidFill>
                  <a:schemeClr val="tx2"/>
                </a:solidFill>
              </a:rPr>
              <a:t>aider les structures à les mettre en œuvre et à s’auto-évaluer vis-à-vis de ces derniers.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r-FR" b="0" i="1">
              <a:solidFill>
                <a:schemeClr val="tx2"/>
              </a:solidFill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fr-FR" sz="900" b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fr-FR" sz="900" b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Sous l’impulsion du programme </a:t>
            </a:r>
            <a:r>
              <a:rPr lang="fr-FR" b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CaRE</a:t>
            </a:r>
            <a:r>
              <a:rPr lang="fr-FR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le périmètre des accompagnements s’étend désormais à </a:t>
            </a:r>
            <a:r>
              <a:rPr lang="fr-FR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l’ensemble des structures sociales et médico-sociales</a:t>
            </a:r>
            <a:r>
              <a:rPr lang="fr-FR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la région adhérentes au GCS e-santé </a:t>
            </a:r>
            <a:r>
              <a:rPr lang="fr-FR" b="0" err="1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PdL</a:t>
            </a:r>
            <a:r>
              <a:rPr lang="fr-FR" b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FR" b="0">
                <a:solidFill>
                  <a:schemeClr val="tx2"/>
                </a:solidFill>
              </a:rPr>
              <a:t>	</a:t>
            </a:r>
          </a:p>
          <a:p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FCBE4376-E870-FDA7-0309-96EBF65CB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/>
              <a:t>Centre de ressources SSI mutualisées destiné aux ESMS des </a:t>
            </a:r>
            <a:r>
              <a:rPr lang="fr-FR" sz="2800" err="1"/>
              <a:t>PdL</a:t>
            </a:r>
            <a:endParaRPr lang="fr-FR" sz="2800"/>
          </a:p>
        </p:txBody>
      </p:sp>
      <p:pic>
        <p:nvPicPr>
          <p:cNvPr id="10" name="Image 9" descr="Une image contenant texte, capture d’écran, Police, Graphique&#10;&#10;Description générée automatiquement">
            <a:extLst>
              <a:ext uri="{FF2B5EF4-FFF2-40B4-BE49-F238E27FC236}">
                <a16:creationId xmlns:a16="http://schemas.microsoft.com/office/drawing/2014/main" id="{CFA443B1-83BE-0DFE-EDBB-ECAF11372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0"/>
          <a:stretch/>
        </p:blipFill>
        <p:spPr>
          <a:xfrm>
            <a:off x="5207054" y="3950662"/>
            <a:ext cx="1585042" cy="12284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A55E4B2-362C-2283-2290-69BD5A47B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947" y="3931347"/>
            <a:ext cx="3046912" cy="68336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0015AC0-57CD-FA75-3DA0-E949BE0C7C18}"/>
              </a:ext>
            </a:extLst>
          </p:cNvPr>
          <p:cNvSpPr txBox="1"/>
          <p:nvPr/>
        </p:nvSpPr>
        <p:spPr>
          <a:xfrm>
            <a:off x="6641036" y="3593343"/>
            <a:ext cx="2444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Référentiels applicables</a:t>
            </a:r>
          </a:p>
        </p:txBody>
      </p:sp>
      <p:pic>
        <p:nvPicPr>
          <p:cNvPr id="13" name="Image 12" descr="Une image contenant texte, capture d’écran, cercle, Police&#10;&#10;Description générée automatiquement">
            <a:extLst>
              <a:ext uri="{FF2B5EF4-FFF2-40B4-BE49-F238E27FC236}">
                <a16:creationId xmlns:a16="http://schemas.microsoft.com/office/drawing/2014/main" id="{CCE3513C-54CB-D1A4-C20C-B1B09B621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t="11320" r="17496"/>
          <a:stretch/>
        </p:blipFill>
        <p:spPr>
          <a:xfrm>
            <a:off x="2753534" y="3905166"/>
            <a:ext cx="1771933" cy="134244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94DA879-1624-85D1-3940-15D693AC34AA}"/>
              </a:ext>
            </a:extLst>
          </p:cNvPr>
          <p:cNvSpPr txBox="1"/>
          <p:nvPr/>
        </p:nvSpPr>
        <p:spPr>
          <a:xfrm>
            <a:off x="862301" y="4303256"/>
            <a:ext cx="1891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Guide cyber dédié au social et médico-social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FEB1453-5E15-5A3F-FA4E-5FF231326CC5}"/>
              </a:ext>
            </a:extLst>
          </p:cNvPr>
          <p:cNvSpPr txBox="1"/>
          <p:nvPr/>
        </p:nvSpPr>
        <p:spPr>
          <a:xfrm>
            <a:off x="10565207" y="6393491"/>
            <a:ext cx="491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3E5DFF9-8DC4-6D19-2C24-46520828F5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2874"/>
          <a:stretch/>
        </p:blipFill>
        <p:spPr>
          <a:xfrm>
            <a:off x="8285235" y="4644935"/>
            <a:ext cx="2444792" cy="707206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7E85F85-0A5E-684F-9CAC-7E56C02DD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F5D27-0B1C-4E41-A45F-C301EC922285}" type="slidenum">
              <a:rPr kumimoji="0" lang="fr-FR" sz="1001" b="1" i="0" u="none" strike="noStrike" kern="1200" cap="none" spc="0" normalizeH="0" baseline="0" noProof="0" smtClean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001" b="1" i="0" u="none" strike="noStrike" kern="1200" cap="none" spc="0" normalizeH="0" baseline="0" noProof="0">
              <a:ln>
                <a:noFill/>
              </a:ln>
              <a:solidFill>
                <a:srgbClr val="57575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608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3118440-B32A-3627-4E25-22D38920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1" b="0" i="0" u="none" strike="noStrike" kern="1200" cap="none" spc="0" normalizeH="0" baseline="0" noProof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Webinaire - La cybersécurité dans le médico-social : quelles premières actions mettre en place ?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21BFA26-8DF9-02A1-B01F-338A173AC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Catalogue d’accompagnements du centre de ressources SSI mutualisées pour les ESSMS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5BA2878-9B59-F7CE-517E-A8E4625F34EB}"/>
              </a:ext>
            </a:extLst>
          </p:cNvPr>
          <p:cNvGrpSpPr/>
          <p:nvPr/>
        </p:nvGrpSpPr>
        <p:grpSpPr>
          <a:xfrm>
            <a:off x="184486" y="1246457"/>
            <a:ext cx="6731301" cy="2244153"/>
            <a:chOff x="184486" y="1372252"/>
            <a:chExt cx="6731301" cy="2229606"/>
          </a:xfrm>
        </p:grpSpPr>
        <p:sp>
          <p:nvSpPr>
            <p:cNvPr id="6" name="Rectangle : avec coins arrondis en haut 5">
              <a:extLst>
                <a:ext uri="{FF2B5EF4-FFF2-40B4-BE49-F238E27FC236}">
                  <a16:creationId xmlns:a16="http://schemas.microsoft.com/office/drawing/2014/main" id="{6ED762AF-060F-607E-7663-1E2A0D6D87FE}"/>
                </a:ext>
              </a:extLst>
            </p:cNvPr>
            <p:cNvSpPr/>
            <p:nvPr/>
          </p:nvSpPr>
          <p:spPr>
            <a:xfrm>
              <a:off x="184486" y="1372252"/>
              <a:ext cx="1998282" cy="1491675"/>
            </a:xfrm>
            <a:prstGeom prst="round2SameRect">
              <a:avLst>
                <a:gd name="adj1" fmla="val 8000"/>
                <a:gd name="adj2" fmla="val 0"/>
              </a:avLst>
            </a:prstGeom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34991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ED7C4CAF-2675-31BB-A3F8-4B93A46A9184}"/>
                </a:ext>
              </a:extLst>
            </p:cNvPr>
            <p:cNvSpPr/>
            <p:nvPr/>
          </p:nvSpPr>
          <p:spPr>
            <a:xfrm>
              <a:off x="184486" y="2863927"/>
              <a:ext cx="1998282" cy="641420"/>
            </a:xfrm>
            <a:custGeom>
              <a:avLst/>
              <a:gdLst>
                <a:gd name="connsiteX0" fmla="*/ 0 w 1998282"/>
                <a:gd name="connsiteY0" fmla="*/ 0 h 641420"/>
                <a:gd name="connsiteX1" fmla="*/ 1998282 w 1998282"/>
                <a:gd name="connsiteY1" fmla="*/ 0 h 641420"/>
                <a:gd name="connsiteX2" fmla="*/ 1998282 w 1998282"/>
                <a:gd name="connsiteY2" fmla="*/ 641420 h 641420"/>
                <a:gd name="connsiteX3" fmla="*/ 0 w 1998282"/>
                <a:gd name="connsiteY3" fmla="*/ 641420 h 641420"/>
                <a:gd name="connsiteX4" fmla="*/ 0 w 1998282"/>
                <a:gd name="connsiteY4" fmla="*/ 0 h 64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282" h="641420">
                  <a:moveTo>
                    <a:pt x="0" y="0"/>
                  </a:moveTo>
                  <a:lnTo>
                    <a:pt x="1998282" y="0"/>
                  </a:lnTo>
                  <a:lnTo>
                    <a:pt x="1998282" y="641420"/>
                  </a:lnTo>
                  <a:lnTo>
                    <a:pt x="0" y="6414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solidFill>
                <a:schemeClr val="tx1">
                  <a:lumMod val="5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0" rIns="606282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Diagnostic de maturité de la sécurité du SI</a:t>
              </a:r>
            </a:p>
          </p:txBody>
        </p:sp>
        <p:sp>
          <p:nvSpPr>
            <p:cNvPr id="8" name="Ellipse 7" descr="Bulle de conversation jaune avec des étoiles">
              <a:extLst>
                <a:ext uri="{FF2B5EF4-FFF2-40B4-BE49-F238E27FC236}">
                  <a16:creationId xmlns:a16="http://schemas.microsoft.com/office/drawing/2014/main" id="{CE8184D0-330F-FE03-F3C1-54CFD119165C}"/>
                </a:ext>
              </a:extLst>
            </p:cNvPr>
            <p:cNvSpPr/>
            <p:nvPr/>
          </p:nvSpPr>
          <p:spPr>
            <a:xfrm>
              <a:off x="1648255" y="2965811"/>
              <a:ext cx="594653" cy="636047"/>
            </a:xfrm>
            <a:prstGeom prst="ellipse">
              <a:avLst/>
            </a:pr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1000" r="-31000"/>
              </a:stretch>
            </a:blip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34991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 : avec coins arrondis en haut 8">
              <a:extLst>
                <a:ext uri="{FF2B5EF4-FFF2-40B4-BE49-F238E27FC236}">
                  <a16:creationId xmlns:a16="http://schemas.microsoft.com/office/drawing/2014/main" id="{8CE9B93F-047F-355C-DB04-3966BFE02933}"/>
                </a:ext>
              </a:extLst>
            </p:cNvPr>
            <p:cNvSpPr/>
            <p:nvPr/>
          </p:nvSpPr>
          <p:spPr>
            <a:xfrm>
              <a:off x="2520926" y="1372252"/>
              <a:ext cx="1998282" cy="1491675"/>
            </a:xfrm>
            <a:prstGeom prst="round2SameRect">
              <a:avLst>
                <a:gd name="adj1" fmla="val 8000"/>
                <a:gd name="adj2" fmla="val 0"/>
              </a:avLst>
            </a:prstGeom>
            <a:ln>
              <a:solidFill>
                <a:schemeClr val="bg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34991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512BA5FD-BDD8-F614-9449-26523146EFB0}"/>
                </a:ext>
              </a:extLst>
            </p:cNvPr>
            <p:cNvSpPr/>
            <p:nvPr/>
          </p:nvSpPr>
          <p:spPr>
            <a:xfrm>
              <a:off x="2520926" y="2863927"/>
              <a:ext cx="1998282" cy="641420"/>
            </a:xfrm>
            <a:custGeom>
              <a:avLst/>
              <a:gdLst>
                <a:gd name="connsiteX0" fmla="*/ 0 w 1998282"/>
                <a:gd name="connsiteY0" fmla="*/ 0 h 641420"/>
                <a:gd name="connsiteX1" fmla="*/ 1998282 w 1998282"/>
                <a:gd name="connsiteY1" fmla="*/ 0 h 641420"/>
                <a:gd name="connsiteX2" fmla="*/ 1998282 w 1998282"/>
                <a:gd name="connsiteY2" fmla="*/ 641420 h 641420"/>
                <a:gd name="connsiteX3" fmla="*/ 0 w 1998282"/>
                <a:gd name="connsiteY3" fmla="*/ 641420 h 641420"/>
                <a:gd name="connsiteX4" fmla="*/ 0 w 1998282"/>
                <a:gd name="connsiteY4" fmla="*/ 0 h 64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282" h="641420">
                  <a:moveTo>
                    <a:pt x="0" y="0"/>
                  </a:moveTo>
                  <a:lnTo>
                    <a:pt x="1998282" y="0"/>
                  </a:lnTo>
                  <a:lnTo>
                    <a:pt x="1998282" y="641420"/>
                  </a:lnTo>
                  <a:lnTo>
                    <a:pt x="0" y="6414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0" rIns="606282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0532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Cartographie du système d’information</a:t>
              </a:r>
            </a:p>
          </p:txBody>
        </p:sp>
        <p:sp>
          <p:nvSpPr>
            <p:cNvPr id="11" name="Ellipse 10" descr="Squelettes de zone 3D">
              <a:extLst>
                <a:ext uri="{FF2B5EF4-FFF2-40B4-BE49-F238E27FC236}">
                  <a16:creationId xmlns:a16="http://schemas.microsoft.com/office/drawing/2014/main" id="{A86A4A00-50AD-6BCA-3A5C-406290E72354}"/>
                </a:ext>
              </a:extLst>
            </p:cNvPr>
            <p:cNvSpPr/>
            <p:nvPr/>
          </p:nvSpPr>
          <p:spPr>
            <a:xfrm>
              <a:off x="3984695" y="2965811"/>
              <a:ext cx="594653" cy="636047"/>
            </a:xfrm>
            <a:prstGeom prst="ellipse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34991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 : avec coins arrondis en haut 11">
              <a:extLst>
                <a:ext uri="{FF2B5EF4-FFF2-40B4-BE49-F238E27FC236}">
                  <a16:creationId xmlns:a16="http://schemas.microsoft.com/office/drawing/2014/main" id="{165CE3EB-BF18-3212-1D38-FBF92C1B7EB5}"/>
                </a:ext>
              </a:extLst>
            </p:cNvPr>
            <p:cNvSpPr/>
            <p:nvPr/>
          </p:nvSpPr>
          <p:spPr>
            <a:xfrm>
              <a:off x="4857365" y="1372252"/>
              <a:ext cx="1998282" cy="1491675"/>
            </a:xfrm>
            <a:prstGeom prst="round2SameRect">
              <a:avLst>
                <a:gd name="adj1" fmla="val 8000"/>
                <a:gd name="adj2" fmla="val 0"/>
              </a:avLst>
            </a:prstGeom>
            <a:ln>
              <a:solidFill>
                <a:schemeClr val="bg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34991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6759A484-1ACD-3278-0223-77FF1540496A}"/>
                </a:ext>
              </a:extLst>
            </p:cNvPr>
            <p:cNvSpPr/>
            <p:nvPr/>
          </p:nvSpPr>
          <p:spPr>
            <a:xfrm>
              <a:off x="4857365" y="2863927"/>
              <a:ext cx="1998282" cy="641420"/>
            </a:xfrm>
            <a:custGeom>
              <a:avLst/>
              <a:gdLst>
                <a:gd name="connsiteX0" fmla="*/ 0 w 1998282"/>
                <a:gd name="connsiteY0" fmla="*/ 0 h 641420"/>
                <a:gd name="connsiteX1" fmla="*/ 1998282 w 1998282"/>
                <a:gd name="connsiteY1" fmla="*/ 0 h 641420"/>
                <a:gd name="connsiteX2" fmla="*/ 1998282 w 1998282"/>
                <a:gd name="connsiteY2" fmla="*/ 641420 h 641420"/>
                <a:gd name="connsiteX3" fmla="*/ 0 w 1998282"/>
                <a:gd name="connsiteY3" fmla="*/ 641420 h 641420"/>
                <a:gd name="connsiteX4" fmla="*/ 0 w 1998282"/>
                <a:gd name="connsiteY4" fmla="*/ 0 h 641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8282" h="641420">
                  <a:moveTo>
                    <a:pt x="0" y="0"/>
                  </a:moveTo>
                  <a:lnTo>
                    <a:pt x="1998282" y="0"/>
                  </a:lnTo>
                  <a:lnTo>
                    <a:pt x="1998282" y="641420"/>
                  </a:lnTo>
                  <a:lnTo>
                    <a:pt x="0" y="6414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720" tIns="0" rIns="606282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0532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Diagnostic des équipements de sécurité </a:t>
              </a:r>
              <a:endPara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532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Ellipse 13" descr="Câbles réseau colorés">
              <a:extLst>
                <a:ext uri="{FF2B5EF4-FFF2-40B4-BE49-F238E27FC236}">
                  <a16:creationId xmlns:a16="http://schemas.microsoft.com/office/drawing/2014/main" id="{2D1EE2D0-1631-D8F2-7F4F-C17E35AE8010}"/>
                </a:ext>
              </a:extLst>
            </p:cNvPr>
            <p:cNvSpPr/>
            <p:nvPr/>
          </p:nvSpPr>
          <p:spPr>
            <a:xfrm>
              <a:off x="6321134" y="2965811"/>
              <a:ext cx="594653" cy="610138"/>
            </a:xfrm>
            <a:prstGeom prst="ellipse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34991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ZoneTexte 2">
            <a:extLst>
              <a:ext uri="{FF2B5EF4-FFF2-40B4-BE49-F238E27FC236}">
                <a16:creationId xmlns:a16="http://schemas.microsoft.com/office/drawing/2014/main" id="{B8CAC6AA-96F9-EE67-3EC2-46824B6876E4}"/>
              </a:ext>
            </a:extLst>
          </p:cNvPr>
          <p:cNvSpPr txBox="1"/>
          <p:nvPr/>
        </p:nvSpPr>
        <p:spPr>
          <a:xfrm>
            <a:off x="207434" y="1416340"/>
            <a:ext cx="1963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Evaluation du niveau général de maturité de sécurité du SI basée sur un questionnaire, donnant lieu à un plan d’action concret et priorisé.</a:t>
            </a:r>
            <a:endParaRPr kumimoji="0" lang="fr-FR" sz="1200" b="0" i="1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3">
            <a:extLst>
              <a:ext uri="{FF2B5EF4-FFF2-40B4-BE49-F238E27FC236}">
                <a16:creationId xmlns:a16="http://schemas.microsoft.com/office/drawing/2014/main" id="{1D32D3BD-E9A1-AE81-71D9-8252DCBCF748}"/>
              </a:ext>
            </a:extLst>
          </p:cNvPr>
          <p:cNvSpPr txBox="1"/>
          <p:nvPr/>
        </p:nvSpPr>
        <p:spPr>
          <a:xfrm>
            <a:off x="2617258" y="1321798"/>
            <a:ext cx="1889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Initiation ou mise à jour de l’inventaire des composants du SI (matériels, logiciels, applications, …)</a:t>
            </a:r>
            <a:b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Note : Modèle fourni</a:t>
            </a:r>
            <a:endParaRPr kumimoji="0" lang="fr-FR" sz="1100" b="0" i="1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4">
            <a:extLst>
              <a:ext uri="{FF2B5EF4-FFF2-40B4-BE49-F238E27FC236}">
                <a16:creationId xmlns:a16="http://schemas.microsoft.com/office/drawing/2014/main" id="{6DCA79B2-6BFB-6FFB-3DF6-31CFB3AEB0D7}"/>
              </a:ext>
            </a:extLst>
          </p:cNvPr>
          <p:cNvSpPr txBox="1"/>
          <p:nvPr/>
        </p:nvSpPr>
        <p:spPr>
          <a:xfrm>
            <a:off x="5031191" y="1489438"/>
            <a:ext cx="17668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Revue des composants essentiels de sécurité du SI : pares-feux, antivirus, sauvegardes, …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8F0ECDE-3EE5-4B45-B8A6-156DFC24B356}"/>
              </a:ext>
            </a:extLst>
          </p:cNvPr>
          <p:cNvGrpSpPr/>
          <p:nvPr/>
        </p:nvGrpSpPr>
        <p:grpSpPr>
          <a:xfrm>
            <a:off x="5126616" y="3723567"/>
            <a:ext cx="4007530" cy="2325240"/>
            <a:chOff x="4881806" y="3816952"/>
            <a:chExt cx="4007530" cy="2325240"/>
          </a:xfrm>
        </p:grpSpPr>
        <p:sp>
          <p:nvSpPr>
            <p:cNvPr id="19" name="Rectangle : avec coins arrondis en haut 18">
              <a:extLst>
                <a:ext uri="{FF2B5EF4-FFF2-40B4-BE49-F238E27FC236}">
                  <a16:creationId xmlns:a16="http://schemas.microsoft.com/office/drawing/2014/main" id="{B55B7935-449A-8E12-23E9-2CDFF7AF58AA}"/>
                </a:ext>
              </a:extLst>
            </p:cNvPr>
            <p:cNvSpPr/>
            <p:nvPr/>
          </p:nvSpPr>
          <p:spPr>
            <a:xfrm>
              <a:off x="4881806" y="3817774"/>
              <a:ext cx="1845371" cy="1696920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chemeClr val="bg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34991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A6A330CC-B4C7-310C-617D-6511C42DF6DA}"/>
                </a:ext>
              </a:extLst>
            </p:cNvPr>
            <p:cNvSpPr/>
            <p:nvPr/>
          </p:nvSpPr>
          <p:spPr>
            <a:xfrm>
              <a:off x="4881806" y="5441638"/>
              <a:ext cx="1845371" cy="700554"/>
            </a:xfrm>
            <a:custGeom>
              <a:avLst/>
              <a:gdLst>
                <a:gd name="connsiteX0" fmla="*/ 0 w 1771871"/>
                <a:gd name="connsiteY0" fmla="*/ 0 h 700554"/>
                <a:gd name="connsiteX1" fmla="*/ 1771871 w 1771871"/>
                <a:gd name="connsiteY1" fmla="*/ 0 h 700554"/>
                <a:gd name="connsiteX2" fmla="*/ 1771871 w 1771871"/>
                <a:gd name="connsiteY2" fmla="*/ 700554 h 700554"/>
                <a:gd name="connsiteX3" fmla="*/ 0 w 1771871"/>
                <a:gd name="connsiteY3" fmla="*/ 700554 h 700554"/>
                <a:gd name="connsiteX4" fmla="*/ 0 w 1771871"/>
                <a:gd name="connsiteY4" fmla="*/ 0 h 700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1871" h="700554">
                  <a:moveTo>
                    <a:pt x="0" y="0"/>
                  </a:moveTo>
                  <a:lnTo>
                    <a:pt x="1771871" y="0"/>
                  </a:lnTo>
                  <a:lnTo>
                    <a:pt x="1771871" y="700554"/>
                  </a:lnTo>
                  <a:lnTo>
                    <a:pt x="0" y="7005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25400" cap="flat" cmpd="sng" algn="ctr">
              <a:solidFill>
                <a:schemeClr val="bg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0" rIns="539314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0532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Aide à l'élaboration du plan de sauvegarde </a:t>
              </a:r>
            </a:p>
          </p:txBody>
        </p:sp>
        <p:sp>
          <p:nvSpPr>
            <p:cNvPr id="21" name="Ellipse 20" descr="Panneau de salles de serveurs lumineux">
              <a:extLst>
                <a:ext uri="{FF2B5EF4-FFF2-40B4-BE49-F238E27FC236}">
                  <a16:creationId xmlns:a16="http://schemas.microsoft.com/office/drawing/2014/main" id="{0FD2135F-0FF3-DD36-9F3B-5F90E524B0FA}"/>
                </a:ext>
              </a:extLst>
            </p:cNvPr>
            <p:cNvSpPr/>
            <p:nvPr/>
          </p:nvSpPr>
          <p:spPr>
            <a:xfrm>
              <a:off x="6224991" y="5496184"/>
              <a:ext cx="597931" cy="612681"/>
            </a:xfrm>
            <a:prstGeom prst="ellipse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 w="25400" cap="flat" cmpd="sng" algn="ctr">
              <a:solidFill>
                <a:srgbClr val="4F81BD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34991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 : avec coins arrondis en haut 21">
              <a:extLst>
                <a:ext uri="{FF2B5EF4-FFF2-40B4-BE49-F238E27FC236}">
                  <a16:creationId xmlns:a16="http://schemas.microsoft.com/office/drawing/2014/main" id="{2560CBAE-30E9-AFCF-8A74-5975A0E0DBAE}"/>
                </a:ext>
              </a:extLst>
            </p:cNvPr>
            <p:cNvSpPr/>
            <p:nvPr/>
          </p:nvSpPr>
          <p:spPr>
            <a:xfrm>
              <a:off x="6951149" y="3816952"/>
              <a:ext cx="1854367" cy="1653649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chemeClr val="bg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34991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CD6DAA76-E25F-029C-532B-5EF47E4F4610}"/>
                </a:ext>
              </a:extLst>
            </p:cNvPr>
            <p:cNvSpPr/>
            <p:nvPr/>
          </p:nvSpPr>
          <p:spPr>
            <a:xfrm>
              <a:off x="6953491" y="5440930"/>
              <a:ext cx="1852026" cy="698547"/>
            </a:xfrm>
            <a:custGeom>
              <a:avLst/>
              <a:gdLst>
                <a:gd name="connsiteX0" fmla="*/ 0 w 1854367"/>
                <a:gd name="connsiteY0" fmla="*/ 0 h 740212"/>
                <a:gd name="connsiteX1" fmla="*/ 1854367 w 1854367"/>
                <a:gd name="connsiteY1" fmla="*/ 0 h 740212"/>
                <a:gd name="connsiteX2" fmla="*/ 1854367 w 1854367"/>
                <a:gd name="connsiteY2" fmla="*/ 740212 h 740212"/>
                <a:gd name="connsiteX3" fmla="*/ 0 w 1854367"/>
                <a:gd name="connsiteY3" fmla="*/ 740212 h 740212"/>
                <a:gd name="connsiteX4" fmla="*/ 0 w 1854367"/>
                <a:gd name="connsiteY4" fmla="*/ 0 h 740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4367" h="740212">
                  <a:moveTo>
                    <a:pt x="0" y="0"/>
                  </a:moveTo>
                  <a:lnTo>
                    <a:pt x="1854367" y="0"/>
                  </a:lnTo>
                  <a:lnTo>
                    <a:pt x="1854367" y="740212"/>
                  </a:lnTo>
                  <a:lnTo>
                    <a:pt x="0" y="740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25400" cap="flat" cmpd="sng" algn="ctr">
              <a:solidFill>
                <a:schemeClr val="bg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0" rIns="563715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0532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Préparation réalisation d’un test de restauration</a:t>
              </a:r>
            </a:p>
          </p:txBody>
        </p:sp>
        <p:sp>
          <p:nvSpPr>
            <p:cNvPr id="24" name="Ellipse 23" descr="Liste de contrôle de dessins animés et crayon">
              <a:extLst>
                <a:ext uri="{FF2B5EF4-FFF2-40B4-BE49-F238E27FC236}">
                  <a16:creationId xmlns:a16="http://schemas.microsoft.com/office/drawing/2014/main" id="{1C2B8949-859E-D9C3-D556-E33182E7B61E}"/>
                </a:ext>
              </a:extLst>
            </p:cNvPr>
            <p:cNvSpPr/>
            <p:nvPr/>
          </p:nvSpPr>
          <p:spPr>
            <a:xfrm>
              <a:off x="8294683" y="5478625"/>
              <a:ext cx="594653" cy="618059"/>
            </a:xfrm>
            <a:prstGeom prst="ellipse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7000" r="-17000"/>
              </a:stretch>
            </a:blipFill>
            <a:ln w="25400" cap="flat" cmpd="sng" algn="ctr">
              <a:solidFill>
                <a:srgbClr val="4F81BD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34991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ZoneTexte 10">
            <a:extLst>
              <a:ext uri="{FF2B5EF4-FFF2-40B4-BE49-F238E27FC236}">
                <a16:creationId xmlns:a16="http://schemas.microsoft.com/office/drawing/2014/main" id="{CA80AA57-BB7F-8171-FB05-F6709AD98B2C}"/>
              </a:ext>
            </a:extLst>
          </p:cNvPr>
          <p:cNvSpPr txBox="1"/>
          <p:nvPr/>
        </p:nvSpPr>
        <p:spPr>
          <a:xfrm>
            <a:off x="5197971" y="3956052"/>
            <a:ext cx="1683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Cartographie des données, des technologies utilisées, planification des sauvegardes et restauration</a:t>
            </a:r>
          </a:p>
        </p:txBody>
      </p:sp>
      <p:sp>
        <p:nvSpPr>
          <p:cNvPr id="26" name="ZoneTexte 11">
            <a:extLst>
              <a:ext uri="{FF2B5EF4-FFF2-40B4-BE49-F238E27FC236}">
                <a16:creationId xmlns:a16="http://schemas.microsoft.com/office/drawing/2014/main" id="{AE446633-ABAA-BFCB-5ED8-62FAF4F5A75D}"/>
              </a:ext>
            </a:extLst>
          </p:cNvPr>
          <p:cNvSpPr txBox="1"/>
          <p:nvPr/>
        </p:nvSpPr>
        <p:spPr>
          <a:xfrm>
            <a:off x="7309187" y="3896058"/>
            <a:ext cx="159460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Cadrage technique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plan d’action 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Note : test non réalisé en séance, à réaliser a posteriori par la structure.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F0BA0EAE-0501-0064-EBF7-F204D450BF31}"/>
              </a:ext>
            </a:extLst>
          </p:cNvPr>
          <p:cNvGrpSpPr/>
          <p:nvPr/>
        </p:nvGrpSpPr>
        <p:grpSpPr>
          <a:xfrm>
            <a:off x="9727869" y="1246457"/>
            <a:ext cx="2124056" cy="2158504"/>
            <a:chOff x="9865677" y="1363658"/>
            <a:chExt cx="1945079" cy="2158504"/>
          </a:xfrm>
        </p:grpSpPr>
        <p:sp>
          <p:nvSpPr>
            <p:cNvPr id="28" name="Rectangle : avec coins arrondis en haut 27">
              <a:extLst>
                <a:ext uri="{FF2B5EF4-FFF2-40B4-BE49-F238E27FC236}">
                  <a16:creationId xmlns:a16="http://schemas.microsoft.com/office/drawing/2014/main" id="{24E1F460-400F-9035-4209-0ADF29DE5FD5}"/>
                </a:ext>
              </a:extLst>
            </p:cNvPr>
            <p:cNvSpPr/>
            <p:nvPr/>
          </p:nvSpPr>
          <p:spPr>
            <a:xfrm>
              <a:off x="9865677" y="1363658"/>
              <a:ext cx="1827677" cy="1486596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chemeClr val="bg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34991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orme libre : forme 28">
              <a:extLst>
                <a:ext uri="{FF2B5EF4-FFF2-40B4-BE49-F238E27FC236}">
                  <a16:creationId xmlns:a16="http://schemas.microsoft.com/office/drawing/2014/main" id="{F2EB4DAE-620C-EA1F-185C-9FC3DA29E1CF}"/>
                </a:ext>
              </a:extLst>
            </p:cNvPr>
            <p:cNvSpPr/>
            <p:nvPr/>
          </p:nvSpPr>
          <p:spPr>
            <a:xfrm>
              <a:off x="9869924" y="2819958"/>
              <a:ext cx="1823429" cy="690712"/>
            </a:xfrm>
            <a:custGeom>
              <a:avLst/>
              <a:gdLst>
                <a:gd name="connsiteX0" fmla="*/ 0 w 1803622"/>
                <a:gd name="connsiteY0" fmla="*/ 0 h 672495"/>
                <a:gd name="connsiteX1" fmla="*/ 1803622 w 1803622"/>
                <a:gd name="connsiteY1" fmla="*/ 0 h 672495"/>
                <a:gd name="connsiteX2" fmla="*/ 1803622 w 1803622"/>
                <a:gd name="connsiteY2" fmla="*/ 672495 h 672495"/>
                <a:gd name="connsiteX3" fmla="*/ 0 w 1803622"/>
                <a:gd name="connsiteY3" fmla="*/ 672495 h 672495"/>
                <a:gd name="connsiteX4" fmla="*/ 0 w 1803622"/>
                <a:gd name="connsiteY4" fmla="*/ 0 h 67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3622" h="672495">
                  <a:moveTo>
                    <a:pt x="0" y="0"/>
                  </a:moveTo>
                  <a:lnTo>
                    <a:pt x="1803622" y="0"/>
                  </a:lnTo>
                  <a:lnTo>
                    <a:pt x="1803622" y="672495"/>
                  </a:lnTo>
                  <a:lnTo>
                    <a:pt x="0" y="6724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25400" cap="flat" cmpd="sng" algn="ctr">
              <a:solidFill>
                <a:schemeClr val="bg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0" rIns="548706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0532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Diagnostic de l’Active Directory</a:t>
              </a:r>
            </a:p>
          </p:txBody>
        </p:sp>
        <p:sp>
          <p:nvSpPr>
            <p:cNvPr id="30" name="Ellipse 29" descr="Net of connections">
              <a:extLst>
                <a:ext uri="{FF2B5EF4-FFF2-40B4-BE49-F238E27FC236}">
                  <a16:creationId xmlns:a16="http://schemas.microsoft.com/office/drawing/2014/main" id="{0A2AED49-018F-D017-99CA-B497473AF286}"/>
                </a:ext>
              </a:extLst>
            </p:cNvPr>
            <p:cNvSpPr/>
            <p:nvPr/>
          </p:nvSpPr>
          <p:spPr>
            <a:xfrm>
              <a:off x="11266210" y="2902193"/>
              <a:ext cx="544546" cy="619969"/>
            </a:xfrm>
            <a:prstGeom prst="ellipse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 w="25400" cap="flat" cmpd="sng" algn="ctr">
              <a:solidFill>
                <a:srgbClr val="4F81BD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34991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ZoneTexte 13">
            <a:extLst>
              <a:ext uri="{FF2B5EF4-FFF2-40B4-BE49-F238E27FC236}">
                <a16:creationId xmlns:a16="http://schemas.microsoft.com/office/drawing/2014/main" id="{C4F1ED4C-CB75-3BD2-8748-D283F0E0F511}"/>
              </a:ext>
            </a:extLst>
          </p:cNvPr>
          <p:cNvSpPr txBox="1"/>
          <p:nvPr/>
        </p:nvSpPr>
        <p:spPr>
          <a:xfrm>
            <a:off x="9873926" y="1379483"/>
            <a:ext cx="164044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Vérification de la posture de sécurité de votre AD avec plan d'action correctif pour la revue de la configuration.</a:t>
            </a:r>
          </a:p>
        </p:txBody>
      </p:sp>
      <p:sp>
        <p:nvSpPr>
          <p:cNvPr id="32" name="Rectangle : avec coins arrondis en haut 31">
            <a:extLst>
              <a:ext uri="{FF2B5EF4-FFF2-40B4-BE49-F238E27FC236}">
                <a16:creationId xmlns:a16="http://schemas.microsoft.com/office/drawing/2014/main" id="{0AF3900F-2215-A944-C96D-A2AD8EA34F81}"/>
              </a:ext>
            </a:extLst>
          </p:cNvPr>
          <p:cNvSpPr/>
          <p:nvPr/>
        </p:nvSpPr>
        <p:spPr>
          <a:xfrm>
            <a:off x="9439696" y="3710051"/>
            <a:ext cx="1771870" cy="1623977"/>
          </a:xfrm>
          <a:prstGeom prst="round2SameRect">
            <a:avLst>
              <a:gd name="adj1" fmla="val 8000"/>
              <a:gd name="adj2" fmla="val 0"/>
            </a:avLst>
          </a:prstGeom>
          <a:ln>
            <a:solidFill>
              <a:schemeClr val="bg2"/>
            </a:solidFill>
          </a:ln>
        </p:spPr>
        <p:style>
          <a:lnRef idx="2">
            <a:scrgbClr r="0" g="0" b="0"/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34991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1BB90869-8CC1-E4E0-4DAD-C2092A762B27}"/>
              </a:ext>
            </a:extLst>
          </p:cNvPr>
          <p:cNvGrpSpPr/>
          <p:nvPr/>
        </p:nvGrpSpPr>
        <p:grpSpPr>
          <a:xfrm>
            <a:off x="9439695" y="5339074"/>
            <a:ext cx="1771869" cy="701261"/>
            <a:chOff x="2406929" y="1553629"/>
            <a:chExt cx="2056942" cy="66024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8137100-DD03-BDC8-A151-44314FB26CD4}"/>
                </a:ext>
              </a:extLst>
            </p:cNvPr>
            <p:cNvSpPr/>
            <p:nvPr/>
          </p:nvSpPr>
          <p:spPr>
            <a:xfrm>
              <a:off x="2406929" y="1553629"/>
              <a:ext cx="2056942" cy="66024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404B6A84-999D-B180-7FC4-4A7D3EF0CD8C}"/>
                </a:ext>
              </a:extLst>
            </p:cNvPr>
            <p:cNvSpPr txBox="1"/>
            <p:nvPr/>
          </p:nvSpPr>
          <p:spPr>
            <a:xfrm>
              <a:off x="2406929" y="1553629"/>
              <a:ext cx="1448550" cy="660249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0" rIns="16510" bIns="0" numCol="1" spcCol="1270" anchor="ctr" anchorCtr="0">
              <a:noAutofit/>
            </a:bodyPr>
            <a:lstStyle/>
            <a:p>
              <a:pPr marL="0" marR="0" lvl="0" indent="0" algn="ctr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0532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Sécurisation de la configuration Wifi</a:t>
              </a:r>
            </a:p>
          </p:txBody>
        </p:sp>
      </p:grpSp>
      <p:sp>
        <p:nvSpPr>
          <p:cNvPr id="36" name="Ellipse 35" descr="Image du logo Wi-Fi">
            <a:extLst>
              <a:ext uri="{FF2B5EF4-FFF2-40B4-BE49-F238E27FC236}">
                <a16:creationId xmlns:a16="http://schemas.microsoft.com/office/drawing/2014/main" id="{827C2AF1-E0DE-CB50-EA7D-D6E53B43AA83}"/>
              </a:ext>
            </a:extLst>
          </p:cNvPr>
          <p:cNvSpPr/>
          <p:nvPr/>
        </p:nvSpPr>
        <p:spPr>
          <a:xfrm>
            <a:off x="10744675" y="5386424"/>
            <a:ext cx="594654" cy="616876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000" r="-21000"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034991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1AE0BA2-49A8-E3C4-BAE6-ADD0AD651524}"/>
              </a:ext>
            </a:extLst>
          </p:cNvPr>
          <p:cNvSpPr txBox="1"/>
          <p:nvPr/>
        </p:nvSpPr>
        <p:spPr>
          <a:xfrm>
            <a:off x="9548482" y="3818190"/>
            <a:ext cx="1623492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Vérification du niveau de sécurité mis en place sur les Wifi professionnel et usager / résident avec plan d’action priorisé pour la remédiation.</a:t>
            </a:r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7AE2F9E9-5B09-609C-EC87-BD9DD633DF2E}"/>
              </a:ext>
            </a:extLst>
          </p:cNvPr>
          <p:cNvGrpSpPr/>
          <p:nvPr/>
        </p:nvGrpSpPr>
        <p:grpSpPr>
          <a:xfrm>
            <a:off x="7277344" y="1235280"/>
            <a:ext cx="2058457" cy="2193719"/>
            <a:chOff x="7276889" y="1370318"/>
            <a:chExt cx="2058457" cy="2190341"/>
          </a:xfrm>
        </p:grpSpPr>
        <p:sp>
          <p:nvSpPr>
            <p:cNvPr id="39" name="Rectangle : avec coins arrondis en haut 38">
              <a:extLst>
                <a:ext uri="{FF2B5EF4-FFF2-40B4-BE49-F238E27FC236}">
                  <a16:creationId xmlns:a16="http://schemas.microsoft.com/office/drawing/2014/main" id="{79E6FFB9-5758-04C2-A9EE-1627832F328D}"/>
                </a:ext>
              </a:extLst>
            </p:cNvPr>
            <p:cNvSpPr/>
            <p:nvPr/>
          </p:nvSpPr>
          <p:spPr>
            <a:xfrm>
              <a:off x="7276889" y="1370318"/>
              <a:ext cx="1995851" cy="1464443"/>
            </a:xfrm>
            <a:prstGeom prst="round2SameRect">
              <a:avLst>
                <a:gd name="adj1" fmla="val 8000"/>
                <a:gd name="adj2" fmla="val 0"/>
              </a:avLst>
            </a:prstGeom>
            <a:ln>
              <a:solidFill>
                <a:schemeClr val="bg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34991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FDD774CE-E512-083E-A493-32B0AE11271B}"/>
                </a:ext>
              </a:extLst>
            </p:cNvPr>
            <p:cNvSpPr/>
            <p:nvPr/>
          </p:nvSpPr>
          <p:spPr>
            <a:xfrm>
              <a:off x="7276889" y="2837961"/>
              <a:ext cx="1995851" cy="640640"/>
            </a:xfrm>
            <a:custGeom>
              <a:avLst/>
              <a:gdLst>
                <a:gd name="connsiteX0" fmla="*/ 0 w 1995851"/>
                <a:gd name="connsiteY0" fmla="*/ 0 h 640640"/>
                <a:gd name="connsiteX1" fmla="*/ 1995851 w 1995851"/>
                <a:gd name="connsiteY1" fmla="*/ 0 h 640640"/>
                <a:gd name="connsiteX2" fmla="*/ 1995851 w 1995851"/>
                <a:gd name="connsiteY2" fmla="*/ 640640 h 640640"/>
                <a:gd name="connsiteX3" fmla="*/ 0 w 1995851"/>
                <a:gd name="connsiteY3" fmla="*/ 640640 h 640640"/>
                <a:gd name="connsiteX4" fmla="*/ 0 w 1995851"/>
                <a:gd name="connsiteY4" fmla="*/ 0 h 64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5851" h="640640">
                  <a:moveTo>
                    <a:pt x="0" y="0"/>
                  </a:moveTo>
                  <a:lnTo>
                    <a:pt x="1995851" y="0"/>
                  </a:lnTo>
                  <a:lnTo>
                    <a:pt x="1995851" y="640640"/>
                  </a:lnTo>
                  <a:lnTo>
                    <a:pt x="0" y="6406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910" tIns="0" rIns="604292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0532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Accompagnement revue des règles de pare-feu</a:t>
              </a:r>
            </a:p>
          </p:txBody>
        </p:sp>
        <p:sp>
          <p:nvSpPr>
            <p:cNvPr id="41" name="Ellipse 40" descr="Gros plan d'un panneau réseau de serveurs avec lumières et câbles">
              <a:extLst>
                <a:ext uri="{FF2B5EF4-FFF2-40B4-BE49-F238E27FC236}">
                  <a16:creationId xmlns:a16="http://schemas.microsoft.com/office/drawing/2014/main" id="{64BDAF0E-3FAD-A816-C9D0-9409D6AD687E}"/>
                </a:ext>
              </a:extLst>
            </p:cNvPr>
            <p:cNvSpPr/>
            <p:nvPr/>
          </p:nvSpPr>
          <p:spPr>
            <a:xfrm>
              <a:off x="8740693" y="2941645"/>
              <a:ext cx="594653" cy="619014"/>
            </a:xfrm>
            <a:prstGeom prst="ellipse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34991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ZoneTexte 4">
            <a:extLst>
              <a:ext uri="{FF2B5EF4-FFF2-40B4-BE49-F238E27FC236}">
                <a16:creationId xmlns:a16="http://schemas.microsoft.com/office/drawing/2014/main" id="{1A7EBDE8-0701-4F7E-AD9F-DEB626869418}"/>
              </a:ext>
            </a:extLst>
          </p:cNvPr>
          <p:cNvSpPr txBox="1"/>
          <p:nvPr/>
        </p:nvSpPr>
        <p:spPr>
          <a:xfrm>
            <a:off x="7390736" y="1446208"/>
            <a:ext cx="17668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Rappel des bonnes pratiques de revue des pares-feux et révision des règles en place sur votre matériel.</a:t>
            </a:r>
          </a:p>
        </p:txBody>
      </p:sp>
      <p:grpSp>
        <p:nvGrpSpPr>
          <p:cNvPr id="43" name="Groupe 42">
            <a:extLst>
              <a:ext uri="{FF2B5EF4-FFF2-40B4-BE49-F238E27FC236}">
                <a16:creationId xmlns:a16="http://schemas.microsoft.com/office/drawing/2014/main" id="{02474109-7B07-6727-615C-3124B26BC341}"/>
              </a:ext>
            </a:extLst>
          </p:cNvPr>
          <p:cNvGrpSpPr/>
          <p:nvPr/>
        </p:nvGrpSpPr>
        <p:grpSpPr>
          <a:xfrm>
            <a:off x="589691" y="3710052"/>
            <a:ext cx="4264548" cy="2329577"/>
            <a:chOff x="589691" y="3820887"/>
            <a:chExt cx="4264548" cy="2329577"/>
          </a:xfrm>
        </p:grpSpPr>
        <p:sp>
          <p:nvSpPr>
            <p:cNvPr id="44" name="Rectangle : avec coins arrondis en haut 43">
              <a:extLst>
                <a:ext uri="{FF2B5EF4-FFF2-40B4-BE49-F238E27FC236}">
                  <a16:creationId xmlns:a16="http://schemas.microsoft.com/office/drawing/2014/main" id="{5F133D08-9F0B-DC0C-07EF-4EA6FBFEA55B}"/>
                </a:ext>
              </a:extLst>
            </p:cNvPr>
            <p:cNvSpPr/>
            <p:nvPr/>
          </p:nvSpPr>
          <p:spPr>
            <a:xfrm>
              <a:off x="589691" y="3825932"/>
              <a:ext cx="1938750" cy="1623978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chemeClr val="bg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34991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723A48F4-A6A3-0AE9-7067-40AC872C901E}"/>
                </a:ext>
              </a:extLst>
            </p:cNvPr>
            <p:cNvSpPr/>
            <p:nvPr/>
          </p:nvSpPr>
          <p:spPr>
            <a:xfrm>
              <a:off x="589691" y="5449910"/>
              <a:ext cx="1938750" cy="700554"/>
            </a:xfrm>
            <a:custGeom>
              <a:avLst/>
              <a:gdLst>
                <a:gd name="connsiteX0" fmla="*/ 0 w 1938750"/>
                <a:gd name="connsiteY0" fmla="*/ 0 h 622311"/>
                <a:gd name="connsiteX1" fmla="*/ 1938750 w 1938750"/>
                <a:gd name="connsiteY1" fmla="*/ 0 h 622311"/>
                <a:gd name="connsiteX2" fmla="*/ 1938750 w 1938750"/>
                <a:gd name="connsiteY2" fmla="*/ 622311 h 622311"/>
                <a:gd name="connsiteX3" fmla="*/ 0 w 1938750"/>
                <a:gd name="connsiteY3" fmla="*/ 622311 h 622311"/>
                <a:gd name="connsiteX4" fmla="*/ 0 w 1938750"/>
                <a:gd name="connsiteY4" fmla="*/ 0 h 62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8750" h="622311">
                  <a:moveTo>
                    <a:pt x="0" y="0"/>
                  </a:moveTo>
                  <a:lnTo>
                    <a:pt x="1938750" y="0"/>
                  </a:lnTo>
                  <a:lnTo>
                    <a:pt x="1938750" y="622311"/>
                  </a:lnTo>
                  <a:lnTo>
                    <a:pt x="0" y="6223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25400" cap="flat" cmpd="sng" algn="ctr">
              <a:solidFill>
                <a:schemeClr val="bg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0" rIns="588673" bIns="0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0532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Diagnostic de messagerie (hors Office 365)</a:t>
              </a:r>
            </a:p>
          </p:txBody>
        </p:sp>
        <p:sp>
          <p:nvSpPr>
            <p:cNvPr id="46" name="Ellipse 45" descr="Papier artisanal multicolore">
              <a:extLst>
                <a:ext uri="{FF2B5EF4-FFF2-40B4-BE49-F238E27FC236}">
                  <a16:creationId xmlns:a16="http://schemas.microsoft.com/office/drawing/2014/main" id="{8351FCDB-C4E1-068D-B06E-3B800423BBAD}"/>
                </a:ext>
              </a:extLst>
            </p:cNvPr>
            <p:cNvSpPr/>
            <p:nvPr/>
          </p:nvSpPr>
          <p:spPr>
            <a:xfrm>
              <a:off x="2029018" y="5513634"/>
              <a:ext cx="607406" cy="600500"/>
            </a:xfrm>
            <a:prstGeom prst="ellipse">
              <a:avLst/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 w="25400" cap="flat" cmpd="sng" algn="ctr">
              <a:solidFill>
                <a:srgbClr val="4F81BD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34991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 : avec coins arrondis en haut 46">
              <a:extLst>
                <a:ext uri="{FF2B5EF4-FFF2-40B4-BE49-F238E27FC236}">
                  <a16:creationId xmlns:a16="http://schemas.microsoft.com/office/drawing/2014/main" id="{503BF090-3864-5FEF-4DEA-84731FA57296}"/>
                </a:ext>
              </a:extLst>
            </p:cNvPr>
            <p:cNvSpPr/>
            <p:nvPr/>
          </p:nvSpPr>
          <p:spPr>
            <a:xfrm>
              <a:off x="2867983" y="3820887"/>
              <a:ext cx="1875430" cy="1629730"/>
            </a:xfrm>
            <a:prstGeom prst="round2SameRect">
              <a:avLst>
                <a:gd name="adj1" fmla="val 8000"/>
                <a:gd name="adj2" fmla="val 0"/>
              </a:avLst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chemeClr val="bg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34991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orme libre : forme 47">
              <a:extLst>
                <a:ext uri="{FF2B5EF4-FFF2-40B4-BE49-F238E27FC236}">
                  <a16:creationId xmlns:a16="http://schemas.microsoft.com/office/drawing/2014/main" id="{BA426867-B15F-9153-A14A-69A3CEAF9870}"/>
                </a:ext>
              </a:extLst>
            </p:cNvPr>
            <p:cNvSpPr/>
            <p:nvPr/>
          </p:nvSpPr>
          <p:spPr>
            <a:xfrm>
              <a:off x="2865641" y="5449910"/>
              <a:ext cx="1877771" cy="700554"/>
            </a:xfrm>
            <a:custGeom>
              <a:avLst/>
              <a:gdLst>
                <a:gd name="connsiteX0" fmla="*/ 0 w 1898346"/>
                <a:gd name="connsiteY0" fmla="*/ 0 h 622311"/>
                <a:gd name="connsiteX1" fmla="*/ 1898346 w 1898346"/>
                <a:gd name="connsiteY1" fmla="*/ 0 h 622311"/>
                <a:gd name="connsiteX2" fmla="*/ 1898346 w 1898346"/>
                <a:gd name="connsiteY2" fmla="*/ 622311 h 622311"/>
                <a:gd name="connsiteX3" fmla="*/ 0 w 1898346"/>
                <a:gd name="connsiteY3" fmla="*/ 622311 h 622311"/>
                <a:gd name="connsiteX4" fmla="*/ 0 w 1898346"/>
                <a:gd name="connsiteY4" fmla="*/ 0 h 62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8346" h="622311">
                  <a:moveTo>
                    <a:pt x="0" y="0"/>
                  </a:moveTo>
                  <a:lnTo>
                    <a:pt x="1898346" y="0"/>
                  </a:lnTo>
                  <a:lnTo>
                    <a:pt x="1898346" y="622311"/>
                  </a:lnTo>
                  <a:lnTo>
                    <a:pt x="0" y="6223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25400" cap="flat" cmpd="sng" algn="ctr">
              <a:solidFill>
                <a:schemeClr val="bg2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0" rIns="575453" bIns="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1200" cap="none" spc="0" normalizeH="0" baseline="0" noProof="0">
                  <a:ln>
                    <a:noFill/>
                  </a:ln>
                  <a:solidFill>
                    <a:srgbClr val="0532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Diagnostic plateforme collaborative Office 365</a:t>
              </a:r>
            </a:p>
          </p:txBody>
        </p:sp>
        <p:sp>
          <p:nvSpPr>
            <p:cNvPr id="49" name="Ellipse 48" descr="Boîtes de dialogue 3D vertes">
              <a:extLst>
                <a:ext uri="{FF2B5EF4-FFF2-40B4-BE49-F238E27FC236}">
                  <a16:creationId xmlns:a16="http://schemas.microsoft.com/office/drawing/2014/main" id="{5AF77A14-D442-9D7F-EDED-0D6BD185233C}"/>
                </a:ext>
              </a:extLst>
            </p:cNvPr>
            <p:cNvSpPr/>
            <p:nvPr/>
          </p:nvSpPr>
          <p:spPr>
            <a:xfrm>
              <a:off x="4227709" y="5523673"/>
              <a:ext cx="626530" cy="580422"/>
            </a:xfrm>
            <a:prstGeom prst="ellipse">
              <a:avLst/>
            </a:prstGeom>
            <a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0000" r="-10000"/>
              </a:stretch>
            </a:blipFill>
            <a:ln w="25400" cap="flat" cmpd="sng" algn="ctr">
              <a:solidFill>
                <a:srgbClr val="4F81BD">
                  <a:alpha val="90000"/>
                  <a:tint val="40000"/>
                  <a:hueOff val="0"/>
                  <a:satOff val="0"/>
                  <a:lumOff val="0"/>
                  <a:alphaOff val="0"/>
                </a:srgb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34991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ZoneTexte 6">
            <a:extLst>
              <a:ext uri="{FF2B5EF4-FFF2-40B4-BE49-F238E27FC236}">
                <a16:creationId xmlns:a16="http://schemas.microsoft.com/office/drawing/2014/main" id="{45C028DB-8D6A-5C92-F116-44A012C07DD2}"/>
              </a:ext>
            </a:extLst>
          </p:cNvPr>
          <p:cNvSpPr txBox="1"/>
          <p:nvPr/>
        </p:nvSpPr>
        <p:spPr>
          <a:xfrm>
            <a:off x="586745" y="3918486"/>
            <a:ext cx="195103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Vérification du maintien en condition de sécurité et du paramétrage permettant de limiter la réception de messages indésirables et les usurpations d’identité</a:t>
            </a:r>
          </a:p>
        </p:txBody>
      </p:sp>
      <p:sp>
        <p:nvSpPr>
          <p:cNvPr id="51" name="ZoneTexte 7">
            <a:extLst>
              <a:ext uri="{FF2B5EF4-FFF2-40B4-BE49-F238E27FC236}">
                <a16:creationId xmlns:a16="http://schemas.microsoft.com/office/drawing/2014/main" id="{D86CB852-2746-C4CE-3896-B6E764B0B378}"/>
              </a:ext>
            </a:extLst>
          </p:cNvPr>
          <p:cNvSpPr txBox="1"/>
          <p:nvPr/>
        </p:nvSpPr>
        <p:spPr>
          <a:xfrm>
            <a:off x="2834115" y="4177286"/>
            <a:ext cx="1955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Revue des droits, gestion des utilisateurs,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configuration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traçabilité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E075281-C68E-8288-7EC0-9DDE9DA51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F5D27-0B1C-4E41-A45F-C301EC922285}" type="slidenum">
              <a:rPr kumimoji="0" lang="fr-FR" sz="1001" b="1" i="0" u="none" strike="noStrike" kern="1200" cap="none" spc="0" normalizeH="0" baseline="0" noProof="0" smtClean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001" b="1" i="0" u="none" strike="noStrike" kern="1200" cap="none" spc="0" normalizeH="0" baseline="0" noProof="0">
              <a:ln>
                <a:noFill/>
              </a:ln>
              <a:solidFill>
                <a:srgbClr val="57575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391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4330C-5203-8BDF-F9C3-82594A3EE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53EAFC2-FE41-7080-26D6-B87E771CB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43" y="144624"/>
            <a:ext cx="7904859" cy="616429"/>
          </a:xfrm>
        </p:spPr>
        <p:txBody>
          <a:bodyPr>
            <a:normAutofit/>
          </a:bodyPr>
          <a:lstStyle/>
          <a:p>
            <a:r>
              <a:rPr lang="fr-FR" sz="2400"/>
              <a:t>Quelques rappels avant de démarrer ce webinaire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518C119A-1E8C-F8FB-502F-B334E89F8C6A}"/>
              </a:ext>
            </a:extLst>
          </p:cNvPr>
          <p:cNvGrpSpPr/>
          <p:nvPr/>
        </p:nvGrpSpPr>
        <p:grpSpPr>
          <a:xfrm>
            <a:off x="1113648" y="1412176"/>
            <a:ext cx="8952034" cy="914400"/>
            <a:chOff x="1113648" y="1412176"/>
            <a:chExt cx="8952034" cy="914400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EB34B3E0-53D2-1F54-8512-A6B1502F4D73}"/>
                </a:ext>
              </a:extLst>
            </p:cNvPr>
            <p:cNvGrpSpPr/>
            <p:nvPr/>
          </p:nvGrpSpPr>
          <p:grpSpPr>
            <a:xfrm>
              <a:off x="1113648" y="1412176"/>
              <a:ext cx="914400" cy="914400"/>
              <a:chOff x="1113648" y="1412176"/>
              <a:chExt cx="914400" cy="914400"/>
            </a:xfrm>
          </p:grpSpPr>
          <p:grpSp>
            <p:nvGrpSpPr>
              <p:cNvPr id="26" name="Groupe 25">
                <a:extLst>
                  <a:ext uri="{FF2B5EF4-FFF2-40B4-BE49-F238E27FC236}">
                    <a16:creationId xmlns:a16="http://schemas.microsoft.com/office/drawing/2014/main" id="{188A6F95-C7B7-75DE-D785-9474AAD35010}"/>
                  </a:ext>
                </a:extLst>
              </p:cNvPr>
              <p:cNvGrpSpPr/>
              <p:nvPr/>
            </p:nvGrpSpPr>
            <p:grpSpPr>
              <a:xfrm>
                <a:off x="1169046" y="1461624"/>
                <a:ext cx="803604" cy="815505"/>
                <a:chOff x="1148172" y="1429122"/>
                <a:chExt cx="803604" cy="815505"/>
              </a:xfrm>
              <a:solidFill>
                <a:srgbClr val="006AB2"/>
              </a:solidFill>
            </p:grpSpPr>
            <p:grpSp>
              <p:nvGrpSpPr>
                <p:cNvPr id="5" name="Microphone2" descr="{&quot;Key&quot;:&quot;POWER_USER_SHAPE_ICON&quot;,&quot;Value&quot;:&quot;POWER_USER_SHAPE_ICON_STYLE_1&quot;}">
                  <a:extLst>
                    <a:ext uri="{FF2B5EF4-FFF2-40B4-BE49-F238E27FC236}">
                      <a16:creationId xmlns:a16="http://schemas.microsoft.com/office/drawing/2014/main" id="{53E883A3-6E69-EE63-3B5E-C0EC8C6685F7}"/>
                    </a:ext>
                  </a:extLst>
                </p:cNvPr>
                <p:cNvGrpSpPr>
                  <a:grpSpLocks noChangeAspect="1"/>
                </p:cNvGrpSpPr>
                <p:nvPr>
                  <p:custDataLst>
                    <p:tags r:id="rId1"/>
                  </p:custDataLst>
                </p:nvPr>
              </p:nvGrpSpPr>
              <p:grpSpPr bwMode="auto">
                <a:xfrm>
                  <a:off x="1658856" y="1741603"/>
                  <a:ext cx="292920" cy="503024"/>
                  <a:chOff x="2942" y="628"/>
                  <a:chExt cx="1719" cy="2952"/>
                </a:xfrm>
                <a:grpFill/>
              </p:grpSpPr>
              <p:sp>
                <p:nvSpPr>
                  <p:cNvPr id="6" name="Freeform 371">
                    <a:extLst>
                      <a:ext uri="{FF2B5EF4-FFF2-40B4-BE49-F238E27FC236}">
                        <a16:creationId xmlns:a16="http://schemas.microsoft.com/office/drawing/2014/main" id="{50C3E0EC-7DC3-0706-6B8A-E023C83DF7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42" y="1857"/>
                    <a:ext cx="1719" cy="1723"/>
                  </a:xfrm>
                  <a:custGeom>
                    <a:avLst/>
                    <a:gdLst>
                      <a:gd name="T0" fmla="*/ 408 w 433"/>
                      <a:gd name="T1" fmla="*/ 0 h 433"/>
                      <a:gd name="T2" fmla="*/ 383 w 433"/>
                      <a:gd name="T3" fmla="*/ 25 h 433"/>
                      <a:gd name="T4" fmla="*/ 383 w 433"/>
                      <a:gd name="T5" fmla="*/ 87 h 433"/>
                      <a:gd name="T6" fmla="*/ 216 w 433"/>
                      <a:gd name="T7" fmla="*/ 254 h 433"/>
                      <a:gd name="T8" fmla="*/ 50 w 433"/>
                      <a:gd name="T9" fmla="*/ 87 h 433"/>
                      <a:gd name="T10" fmla="*/ 50 w 433"/>
                      <a:gd name="T11" fmla="*/ 25 h 433"/>
                      <a:gd name="T12" fmla="*/ 25 w 433"/>
                      <a:gd name="T13" fmla="*/ 0 h 433"/>
                      <a:gd name="T14" fmla="*/ 0 w 433"/>
                      <a:gd name="T15" fmla="*/ 25 h 433"/>
                      <a:gd name="T16" fmla="*/ 0 w 433"/>
                      <a:gd name="T17" fmla="*/ 87 h 433"/>
                      <a:gd name="T18" fmla="*/ 191 w 433"/>
                      <a:gd name="T19" fmla="*/ 302 h 433"/>
                      <a:gd name="T20" fmla="*/ 191 w 433"/>
                      <a:gd name="T21" fmla="*/ 383 h 433"/>
                      <a:gd name="T22" fmla="*/ 133 w 433"/>
                      <a:gd name="T23" fmla="*/ 383 h 433"/>
                      <a:gd name="T24" fmla="*/ 108 w 433"/>
                      <a:gd name="T25" fmla="*/ 408 h 433"/>
                      <a:gd name="T26" fmla="*/ 133 w 433"/>
                      <a:gd name="T27" fmla="*/ 433 h 433"/>
                      <a:gd name="T28" fmla="*/ 300 w 433"/>
                      <a:gd name="T29" fmla="*/ 433 h 433"/>
                      <a:gd name="T30" fmla="*/ 325 w 433"/>
                      <a:gd name="T31" fmla="*/ 408 h 433"/>
                      <a:gd name="T32" fmla="*/ 300 w 433"/>
                      <a:gd name="T33" fmla="*/ 383 h 433"/>
                      <a:gd name="T34" fmla="*/ 241 w 433"/>
                      <a:gd name="T35" fmla="*/ 383 h 433"/>
                      <a:gd name="T36" fmla="*/ 241 w 433"/>
                      <a:gd name="T37" fmla="*/ 302 h 433"/>
                      <a:gd name="T38" fmla="*/ 433 w 433"/>
                      <a:gd name="T39" fmla="*/ 87 h 433"/>
                      <a:gd name="T40" fmla="*/ 433 w 433"/>
                      <a:gd name="T41" fmla="*/ 25 h 433"/>
                      <a:gd name="T42" fmla="*/ 408 w 433"/>
                      <a:gd name="T43" fmla="*/ 0 h 4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433" h="433">
                        <a:moveTo>
                          <a:pt x="408" y="0"/>
                        </a:moveTo>
                        <a:cubicBezTo>
                          <a:pt x="394" y="0"/>
                          <a:pt x="383" y="11"/>
                          <a:pt x="383" y="25"/>
                        </a:cubicBezTo>
                        <a:lnTo>
                          <a:pt x="383" y="87"/>
                        </a:lnTo>
                        <a:cubicBezTo>
                          <a:pt x="383" y="179"/>
                          <a:pt x="308" y="254"/>
                          <a:pt x="216" y="254"/>
                        </a:cubicBezTo>
                        <a:cubicBezTo>
                          <a:pt x="124" y="254"/>
                          <a:pt x="50" y="179"/>
                          <a:pt x="50" y="87"/>
                        </a:cubicBezTo>
                        <a:lnTo>
                          <a:pt x="50" y="25"/>
                        </a:lnTo>
                        <a:cubicBezTo>
                          <a:pt x="50" y="11"/>
                          <a:pt x="38" y="0"/>
                          <a:pt x="25" y="0"/>
                        </a:cubicBezTo>
                        <a:cubicBezTo>
                          <a:pt x="11" y="0"/>
                          <a:pt x="0" y="11"/>
                          <a:pt x="0" y="25"/>
                        </a:cubicBezTo>
                        <a:lnTo>
                          <a:pt x="0" y="87"/>
                        </a:lnTo>
                        <a:cubicBezTo>
                          <a:pt x="0" y="198"/>
                          <a:pt x="84" y="290"/>
                          <a:pt x="191" y="302"/>
                        </a:cubicBezTo>
                        <a:lnTo>
                          <a:pt x="191" y="383"/>
                        </a:lnTo>
                        <a:lnTo>
                          <a:pt x="133" y="383"/>
                        </a:lnTo>
                        <a:cubicBezTo>
                          <a:pt x="119" y="383"/>
                          <a:pt x="108" y="394"/>
                          <a:pt x="108" y="408"/>
                        </a:cubicBezTo>
                        <a:cubicBezTo>
                          <a:pt x="108" y="422"/>
                          <a:pt x="119" y="433"/>
                          <a:pt x="133" y="433"/>
                        </a:cubicBezTo>
                        <a:lnTo>
                          <a:pt x="300" y="433"/>
                        </a:lnTo>
                        <a:cubicBezTo>
                          <a:pt x="313" y="433"/>
                          <a:pt x="325" y="422"/>
                          <a:pt x="325" y="408"/>
                        </a:cubicBezTo>
                        <a:cubicBezTo>
                          <a:pt x="325" y="394"/>
                          <a:pt x="313" y="383"/>
                          <a:pt x="300" y="383"/>
                        </a:cubicBezTo>
                        <a:lnTo>
                          <a:pt x="241" y="383"/>
                        </a:lnTo>
                        <a:lnTo>
                          <a:pt x="241" y="302"/>
                        </a:lnTo>
                        <a:cubicBezTo>
                          <a:pt x="349" y="290"/>
                          <a:pt x="433" y="198"/>
                          <a:pt x="433" y="87"/>
                        </a:cubicBezTo>
                        <a:lnTo>
                          <a:pt x="433" y="25"/>
                        </a:lnTo>
                        <a:cubicBezTo>
                          <a:pt x="433" y="11"/>
                          <a:pt x="422" y="0"/>
                          <a:pt x="408" y="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" name="Freeform 372">
                    <a:extLst>
                      <a:ext uri="{FF2B5EF4-FFF2-40B4-BE49-F238E27FC236}">
                        <a16:creationId xmlns:a16="http://schemas.microsoft.com/office/drawing/2014/main" id="{7151666A-EAF1-12A8-2653-7495024B4F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3" y="628"/>
                    <a:ext cx="794" cy="1989"/>
                  </a:xfrm>
                  <a:custGeom>
                    <a:avLst/>
                    <a:gdLst>
                      <a:gd name="T0" fmla="*/ 100 w 200"/>
                      <a:gd name="T1" fmla="*/ 500 h 500"/>
                      <a:gd name="T2" fmla="*/ 200 w 200"/>
                      <a:gd name="T3" fmla="*/ 400 h 500"/>
                      <a:gd name="T4" fmla="*/ 200 w 200"/>
                      <a:gd name="T5" fmla="*/ 100 h 500"/>
                      <a:gd name="T6" fmla="*/ 100 w 200"/>
                      <a:gd name="T7" fmla="*/ 0 h 500"/>
                      <a:gd name="T8" fmla="*/ 0 w 200"/>
                      <a:gd name="T9" fmla="*/ 100 h 500"/>
                      <a:gd name="T10" fmla="*/ 0 w 200"/>
                      <a:gd name="T11" fmla="*/ 400 h 500"/>
                      <a:gd name="T12" fmla="*/ 100 w 200"/>
                      <a:gd name="T13" fmla="*/ 500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0" h="500">
                        <a:moveTo>
                          <a:pt x="100" y="500"/>
                        </a:moveTo>
                        <a:cubicBezTo>
                          <a:pt x="156" y="500"/>
                          <a:pt x="200" y="456"/>
                          <a:pt x="200" y="400"/>
                        </a:cubicBezTo>
                        <a:lnTo>
                          <a:pt x="200" y="100"/>
                        </a:lnTo>
                        <a:cubicBezTo>
                          <a:pt x="200" y="45"/>
                          <a:pt x="156" y="0"/>
                          <a:pt x="100" y="0"/>
                        </a:cubicBezTo>
                        <a:cubicBezTo>
                          <a:pt x="45" y="0"/>
                          <a:pt x="0" y="45"/>
                          <a:pt x="0" y="100"/>
                        </a:cubicBezTo>
                        <a:lnTo>
                          <a:pt x="0" y="400"/>
                        </a:lnTo>
                        <a:cubicBezTo>
                          <a:pt x="0" y="456"/>
                          <a:pt x="45" y="500"/>
                          <a:pt x="100" y="50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8" name="Video_camera" descr="{&quot;Key&quot;:&quot;POWER_USER_SHAPE_ICON&quot;,&quot;Value&quot;:&quot;POWER_USER_SHAPE_ICON_STYLE_1&quot;}">
                  <a:extLst>
                    <a:ext uri="{FF2B5EF4-FFF2-40B4-BE49-F238E27FC236}">
                      <a16:creationId xmlns:a16="http://schemas.microsoft.com/office/drawing/2014/main" id="{F6234EEF-790E-4601-3422-A0F6A211EE1F}"/>
                    </a:ext>
                  </a:extLst>
                </p:cNvPr>
                <p:cNvGrpSpPr>
                  <a:grpSpLocks noChangeAspect="1"/>
                </p:cNvGrpSpPr>
                <p:nvPr>
                  <p:custDataLst>
                    <p:tags r:id="rId2"/>
                  </p:custDataLst>
                </p:nvPr>
              </p:nvGrpSpPr>
              <p:grpSpPr bwMode="auto">
                <a:xfrm>
                  <a:off x="1148172" y="1429122"/>
                  <a:ext cx="414702" cy="345890"/>
                  <a:chOff x="2279" y="664"/>
                  <a:chExt cx="3176" cy="2649"/>
                </a:xfrm>
                <a:grpFill/>
              </p:grpSpPr>
              <p:sp>
                <p:nvSpPr>
                  <p:cNvPr id="9" name="Freeform 275">
                    <a:extLst>
                      <a:ext uri="{FF2B5EF4-FFF2-40B4-BE49-F238E27FC236}">
                        <a16:creationId xmlns:a16="http://schemas.microsoft.com/office/drawing/2014/main" id="{D93C8502-3828-D43E-D3B3-88F6068218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79" y="1989"/>
                    <a:ext cx="3176" cy="1324"/>
                  </a:xfrm>
                  <a:custGeom>
                    <a:avLst/>
                    <a:gdLst>
                      <a:gd name="T0" fmla="*/ 767 w 800"/>
                      <a:gd name="T1" fmla="*/ 33 h 333"/>
                      <a:gd name="T2" fmla="*/ 700 w 800"/>
                      <a:gd name="T3" fmla="*/ 67 h 333"/>
                      <a:gd name="T4" fmla="*/ 633 w 800"/>
                      <a:gd name="T5" fmla="*/ 67 h 333"/>
                      <a:gd name="T6" fmla="*/ 633 w 800"/>
                      <a:gd name="T7" fmla="*/ 33 h 333"/>
                      <a:gd name="T8" fmla="*/ 600 w 800"/>
                      <a:gd name="T9" fmla="*/ 0 h 333"/>
                      <a:gd name="T10" fmla="*/ 500 w 800"/>
                      <a:gd name="T11" fmla="*/ 0 h 333"/>
                      <a:gd name="T12" fmla="*/ 200 w 800"/>
                      <a:gd name="T13" fmla="*/ 0 h 333"/>
                      <a:gd name="T14" fmla="*/ 100 w 800"/>
                      <a:gd name="T15" fmla="*/ 0 h 333"/>
                      <a:gd name="T16" fmla="*/ 67 w 800"/>
                      <a:gd name="T17" fmla="*/ 33 h 333"/>
                      <a:gd name="T18" fmla="*/ 33 w 800"/>
                      <a:gd name="T19" fmla="*/ 33 h 333"/>
                      <a:gd name="T20" fmla="*/ 0 w 800"/>
                      <a:gd name="T21" fmla="*/ 67 h 333"/>
                      <a:gd name="T22" fmla="*/ 0 w 800"/>
                      <a:gd name="T23" fmla="*/ 167 h 333"/>
                      <a:gd name="T24" fmla="*/ 33 w 800"/>
                      <a:gd name="T25" fmla="*/ 200 h 333"/>
                      <a:gd name="T26" fmla="*/ 67 w 800"/>
                      <a:gd name="T27" fmla="*/ 200 h 333"/>
                      <a:gd name="T28" fmla="*/ 67 w 800"/>
                      <a:gd name="T29" fmla="*/ 300 h 333"/>
                      <a:gd name="T30" fmla="*/ 100 w 800"/>
                      <a:gd name="T31" fmla="*/ 333 h 333"/>
                      <a:gd name="T32" fmla="*/ 600 w 800"/>
                      <a:gd name="T33" fmla="*/ 333 h 333"/>
                      <a:gd name="T34" fmla="*/ 633 w 800"/>
                      <a:gd name="T35" fmla="*/ 300 h 333"/>
                      <a:gd name="T36" fmla="*/ 633 w 800"/>
                      <a:gd name="T37" fmla="*/ 233 h 333"/>
                      <a:gd name="T38" fmla="*/ 700 w 800"/>
                      <a:gd name="T39" fmla="*/ 233 h 333"/>
                      <a:gd name="T40" fmla="*/ 767 w 800"/>
                      <a:gd name="T41" fmla="*/ 267 h 333"/>
                      <a:gd name="T42" fmla="*/ 800 w 800"/>
                      <a:gd name="T43" fmla="*/ 233 h 333"/>
                      <a:gd name="T44" fmla="*/ 800 w 800"/>
                      <a:gd name="T45" fmla="*/ 67 h 333"/>
                      <a:gd name="T46" fmla="*/ 767 w 800"/>
                      <a:gd name="T47" fmla="*/ 33 h 3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800" h="333">
                        <a:moveTo>
                          <a:pt x="767" y="33"/>
                        </a:moveTo>
                        <a:cubicBezTo>
                          <a:pt x="748" y="33"/>
                          <a:pt x="700" y="67"/>
                          <a:pt x="700" y="67"/>
                        </a:cubicBezTo>
                        <a:lnTo>
                          <a:pt x="633" y="67"/>
                        </a:lnTo>
                        <a:lnTo>
                          <a:pt x="633" y="33"/>
                        </a:lnTo>
                        <a:cubicBezTo>
                          <a:pt x="633" y="15"/>
                          <a:pt x="618" y="0"/>
                          <a:pt x="600" y="0"/>
                        </a:cubicBezTo>
                        <a:lnTo>
                          <a:pt x="500" y="0"/>
                        </a:lnTo>
                        <a:lnTo>
                          <a:pt x="200" y="0"/>
                        </a:lnTo>
                        <a:lnTo>
                          <a:pt x="100" y="0"/>
                        </a:lnTo>
                        <a:cubicBezTo>
                          <a:pt x="82" y="0"/>
                          <a:pt x="67" y="15"/>
                          <a:pt x="67" y="33"/>
                        </a:cubicBezTo>
                        <a:lnTo>
                          <a:pt x="33" y="33"/>
                        </a:lnTo>
                        <a:cubicBezTo>
                          <a:pt x="15" y="33"/>
                          <a:pt x="0" y="48"/>
                          <a:pt x="0" y="67"/>
                        </a:cubicBezTo>
                        <a:lnTo>
                          <a:pt x="0" y="167"/>
                        </a:lnTo>
                        <a:cubicBezTo>
                          <a:pt x="0" y="185"/>
                          <a:pt x="15" y="200"/>
                          <a:pt x="33" y="200"/>
                        </a:cubicBezTo>
                        <a:lnTo>
                          <a:pt x="67" y="200"/>
                        </a:lnTo>
                        <a:lnTo>
                          <a:pt x="67" y="300"/>
                        </a:lnTo>
                        <a:cubicBezTo>
                          <a:pt x="67" y="318"/>
                          <a:pt x="82" y="333"/>
                          <a:pt x="100" y="333"/>
                        </a:cubicBezTo>
                        <a:lnTo>
                          <a:pt x="600" y="333"/>
                        </a:lnTo>
                        <a:cubicBezTo>
                          <a:pt x="618" y="333"/>
                          <a:pt x="633" y="318"/>
                          <a:pt x="633" y="300"/>
                        </a:cubicBezTo>
                        <a:lnTo>
                          <a:pt x="633" y="233"/>
                        </a:lnTo>
                        <a:lnTo>
                          <a:pt x="700" y="233"/>
                        </a:lnTo>
                        <a:cubicBezTo>
                          <a:pt x="700" y="233"/>
                          <a:pt x="748" y="267"/>
                          <a:pt x="767" y="267"/>
                        </a:cubicBezTo>
                        <a:cubicBezTo>
                          <a:pt x="785" y="267"/>
                          <a:pt x="800" y="252"/>
                          <a:pt x="800" y="233"/>
                        </a:cubicBezTo>
                        <a:lnTo>
                          <a:pt x="800" y="67"/>
                        </a:lnTo>
                        <a:cubicBezTo>
                          <a:pt x="800" y="48"/>
                          <a:pt x="785" y="33"/>
                          <a:pt x="767" y="33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" name="Oval 276">
                    <a:extLst>
                      <a:ext uri="{FF2B5EF4-FFF2-40B4-BE49-F238E27FC236}">
                        <a16:creationId xmlns:a16="http://schemas.microsoft.com/office/drawing/2014/main" id="{92DF456F-1F92-2677-4A2A-209A04F1F6D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10" y="664"/>
                    <a:ext cx="1326" cy="1325"/>
                  </a:xfrm>
                  <a:prstGeom prst="ellipse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" name="Oval 277">
                    <a:extLst>
                      <a:ext uri="{FF2B5EF4-FFF2-40B4-BE49-F238E27FC236}">
                        <a16:creationId xmlns:a16="http://schemas.microsoft.com/office/drawing/2014/main" id="{0E6872ED-9B6D-5F5D-EF04-4F4B77CAEF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36" y="927"/>
                    <a:ext cx="1056" cy="1062"/>
                  </a:xfrm>
                  <a:prstGeom prst="ellipse">
                    <a:avLst/>
                  </a:pr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pic>
            <p:nvPicPr>
              <p:cNvPr id="30" name="Graphique 29" descr="Fermer contour">
                <a:extLst>
                  <a:ext uri="{FF2B5EF4-FFF2-40B4-BE49-F238E27FC236}">
                    <a16:creationId xmlns:a16="http://schemas.microsoft.com/office/drawing/2014/main" id="{7EC1893C-D562-54E1-013B-D258A07D3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113648" y="1412176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1D0A8408-C5E8-E426-26D8-9415DB2A9A1A}"/>
                </a:ext>
              </a:extLst>
            </p:cNvPr>
            <p:cNvSpPr txBox="1"/>
            <p:nvPr/>
          </p:nvSpPr>
          <p:spPr>
            <a:xfrm>
              <a:off x="2313432" y="1684710"/>
              <a:ext cx="77522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>
                  <a:solidFill>
                    <a:srgbClr val="006AB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 micro et la caméra sont automatiquement coupés</a:t>
              </a:r>
              <a:r>
                <a:rPr lang="fr-FR">
                  <a:solidFill>
                    <a:srgbClr val="006AB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sauf pour les intervenants.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CB07C78F-2498-672D-CD40-4AE1DE275A78}"/>
              </a:ext>
            </a:extLst>
          </p:cNvPr>
          <p:cNvGrpSpPr/>
          <p:nvPr/>
        </p:nvGrpSpPr>
        <p:grpSpPr>
          <a:xfrm>
            <a:off x="1189848" y="3192407"/>
            <a:ext cx="5344611" cy="675555"/>
            <a:chOff x="1189848" y="3178830"/>
            <a:chExt cx="5344611" cy="675555"/>
          </a:xfrm>
        </p:grpSpPr>
        <p:grpSp>
          <p:nvGrpSpPr>
            <p:cNvPr id="12" name="Questions" descr="{&quot;Key&quot;:&quot;POWER_USER_SHAPE_ICON&quot;,&quot;Value&quot;:&quot;POWER_USER_SHAPE_ICON_STYLE_1&quot;}">
              <a:extLst>
                <a:ext uri="{FF2B5EF4-FFF2-40B4-BE49-F238E27FC236}">
                  <a16:creationId xmlns:a16="http://schemas.microsoft.com/office/drawing/2014/main" id="{8DB8799C-6C00-D469-0D1F-9EF3DAD5541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89848" y="3178830"/>
              <a:ext cx="762000" cy="675555"/>
              <a:chOff x="3236371" y="5545992"/>
              <a:chExt cx="637425" cy="565112"/>
            </a:xfrm>
            <a:solidFill>
              <a:srgbClr val="006AB2"/>
            </a:solidFill>
          </p:grpSpPr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id="{D6F84ADD-AAA5-9A3A-C1A1-D3B5C1BA0CB5}"/>
                  </a:ext>
                </a:extLst>
              </p:cNvPr>
              <p:cNvSpPr/>
              <p:nvPr/>
            </p:nvSpPr>
            <p:spPr>
              <a:xfrm>
                <a:off x="3236371" y="5545992"/>
                <a:ext cx="637425" cy="565112"/>
              </a:xfrm>
              <a:custGeom>
                <a:avLst/>
                <a:gdLst>
                  <a:gd name="connsiteX0" fmla="*/ 345495 w 637425"/>
                  <a:gd name="connsiteY0" fmla="*/ 0 h 565112"/>
                  <a:gd name="connsiteX1" fmla="*/ 379161 w 637425"/>
                  <a:gd name="connsiteY1" fmla="*/ 23863 h 565112"/>
                  <a:gd name="connsiteX2" fmla="*/ 383071 w 637425"/>
                  <a:gd name="connsiteY2" fmla="*/ 61118 h 565112"/>
                  <a:gd name="connsiteX3" fmla="*/ 383178 w 637425"/>
                  <a:gd name="connsiteY3" fmla="*/ 167337 h 565112"/>
                  <a:gd name="connsiteX4" fmla="*/ 384490 w 637425"/>
                  <a:gd name="connsiteY4" fmla="*/ 168623 h 565112"/>
                  <a:gd name="connsiteX5" fmla="*/ 574593 w 637425"/>
                  <a:gd name="connsiteY5" fmla="*/ 168677 h 565112"/>
                  <a:gd name="connsiteX6" fmla="*/ 612732 w 637425"/>
                  <a:gd name="connsiteY6" fmla="*/ 172399 h 565112"/>
                  <a:gd name="connsiteX7" fmla="*/ 637425 w 637425"/>
                  <a:gd name="connsiteY7" fmla="*/ 206815 h 565112"/>
                  <a:gd name="connsiteX8" fmla="*/ 637425 w 637425"/>
                  <a:gd name="connsiteY8" fmla="*/ 432297 h 565112"/>
                  <a:gd name="connsiteX9" fmla="*/ 607589 w 637425"/>
                  <a:gd name="connsiteY9" fmla="*/ 467811 h 565112"/>
                  <a:gd name="connsiteX10" fmla="*/ 581262 w 637425"/>
                  <a:gd name="connsiteY10" fmla="*/ 469579 h 565112"/>
                  <a:gd name="connsiteX11" fmla="*/ 554720 w 637425"/>
                  <a:gd name="connsiteY11" fmla="*/ 469713 h 565112"/>
                  <a:gd name="connsiteX12" fmla="*/ 553381 w 637425"/>
                  <a:gd name="connsiteY12" fmla="*/ 471078 h 565112"/>
                  <a:gd name="connsiteX13" fmla="*/ 553301 w 637425"/>
                  <a:gd name="connsiteY13" fmla="*/ 537713 h 565112"/>
                  <a:gd name="connsiteX14" fmla="*/ 535008 w 637425"/>
                  <a:gd name="connsiteY14" fmla="*/ 565112 h 565112"/>
                  <a:gd name="connsiteX15" fmla="*/ 529143 w 637425"/>
                  <a:gd name="connsiteY15" fmla="*/ 565112 h 565112"/>
                  <a:gd name="connsiteX16" fmla="*/ 516877 w 637425"/>
                  <a:gd name="connsiteY16" fmla="*/ 558470 h 565112"/>
                  <a:gd name="connsiteX17" fmla="*/ 438806 w 637425"/>
                  <a:gd name="connsiteY17" fmla="*/ 471373 h 565112"/>
                  <a:gd name="connsiteX18" fmla="*/ 434842 w 637425"/>
                  <a:gd name="connsiteY18" fmla="*/ 469605 h 565112"/>
                  <a:gd name="connsiteX19" fmla="*/ 305991 w 637425"/>
                  <a:gd name="connsiteY19" fmla="*/ 469579 h 565112"/>
                  <a:gd name="connsiteX20" fmla="*/ 280842 w 637425"/>
                  <a:gd name="connsiteY20" fmla="*/ 467516 h 565112"/>
                  <a:gd name="connsiteX21" fmla="*/ 251756 w 637425"/>
                  <a:gd name="connsiteY21" fmla="*/ 427235 h 565112"/>
                  <a:gd name="connsiteX22" fmla="*/ 251756 w 637425"/>
                  <a:gd name="connsiteY22" fmla="*/ 302134 h 565112"/>
                  <a:gd name="connsiteX23" fmla="*/ 250738 w 637425"/>
                  <a:gd name="connsiteY23" fmla="*/ 301090 h 565112"/>
                  <a:gd name="connsiteX24" fmla="*/ 202235 w 637425"/>
                  <a:gd name="connsiteY24" fmla="*/ 301090 h 565112"/>
                  <a:gd name="connsiteX25" fmla="*/ 196798 w 637425"/>
                  <a:gd name="connsiteY25" fmla="*/ 303607 h 565112"/>
                  <a:gd name="connsiteX26" fmla="*/ 121834 w 637425"/>
                  <a:gd name="connsiteY26" fmla="*/ 390275 h 565112"/>
                  <a:gd name="connsiteX27" fmla="*/ 89561 w 637425"/>
                  <a:gd name="connsiteY27" fmla="*/ 389526 h 565112"/>
                  <a:gd name="connsiteX28" fmla="*/ 84633 w 637425"/>
                  <a:gd name="connsiteY28" fmla="*/ 371608 h 565112"/>
                  <a:gd name="connsiteX29" fmla="*/ 84526 w 637425"/>
                  <a:gd name="connsiteY29" fmla="*/ 302670 h 565112"/>
                  <a:gd name="connsiteX30" fmla="*/ 83267 w 637425"/>
                  <a:gd name="connsiteY30" fmla="*/ 301357 h 565112"/>
                  <a:gd name="connsiteX31" fmla="*/ 27586 w 637425"/>
                  <a:gd name="connsiteY31" fmla="*/ 298385 h 565112"/>
                  <a:gd name="connsiteX32" fmla="*/ 0 w 637425"/>
                  <a:gd name="connsiteY32" fmla="*/ 263862 h 565112"/>
                  <a:gd name="connsiteX33" fmla="*/ 0 w 637425"/>
                  <a:gd name="connsiteY33" fmla="*/ 37737 h 565112"/>
                  <a:gd name="connsiteX34" fmla="*/ 37844 w 637425"/>
                  <a:gd name="connsiteY34" fmla="*/ 0 h 565112"/>
                  <a:gd name="connsiteX35" fmla="*/ 345495 w 637425"/>
                  <a:gd name="connsiteY35" fmla="*/ 0 h 565112"/>
                  <a:gd name="connsiteX36" fmla="*/ 102336 w 637425"/>
                  <a:gd name="connsiteY36" fmla="*/ 287243 h 565112"/>
                  <a:gd name="connsiteX37" fmla="*/ 103381 w 637425"/>
                  <a:gd name="connsiteY37" fmla="*/ 291341 h 565112"/>
                  <a:gd name="connsiteX38" fmla="*/ 103381 w 637425"/>
                  <a:gd name="connsiteY38" fmla="*/ 376295 h 565112"/>
                  <a:gd name="connsiteX39" fmla="*/ 105638 w 637425"/>
                  <a:gd name="connsiteY39" fmla="*/ 378547 h 565112"/>
                  <a:gd name="connsiteX40" fmla="*/ 107050 w 637425"/>
                  <a:gd name="connsiteY40" fmla="*/ 378063 h 565112"/>
                  <a:gd name="connsiteX41" fmla="*/ 111094 w 637425"/>
                  <a:gd name="connsiteY41" fmla="*/ 374233 h 565112"/>
                  <a:gd name="connsiteX42" fmla="*/ 181827 w 637425"/>
                  <a:gd name="connsiteY42" fmla="*/ 292278 h 565112"/>
                  <a:gd name="connsiteX43" fmla="*/ 188790 w 637425"/>
                  <a:gd name="connsiteY43" fmla="*/ 285288 h 565112"/>
                  <a:gd name="connsiteX44" fmla="*/ 197736 w 637425"/>
                  <a:gd name="connsiteY44" fmla="*/ 282502 h 565112"/>
                  <a:gd name="connsiteX45" fmla="*/ 332264 w 637425"/>
                  <a:gd name="connsiteY45" fmla="*/ 281913 h 565112"/>
                  <a:gd name="connsiteX46" fmla="*/ 353021 w 637425"/>
                  <a:gd name="connsiteY46" fmla="*/ 279235 h 565112"/>
                  <a:gd name="connsiteX47" fmla="*/ 364243 w 637425"/>
                  <a:gd name="connsiteY47" fmla="*/ 258425 h 565112"/>
                  <a:gd name="connsiteX48" fmla="*/ 364243 w 637425"/>
                  <a:gd name="connsiteY48" fmla="*/ 46468 h 565112"/>
                  <a:gd name="connsiteX49" fmla="*/ 362689 w 637425"/>
                  <a:gd name="connsiteY49" fmla="*/ 32728 h 565112"/>
                  <a:gd name="connsiteX50" fmla="*/ 353262 w 637425"/>
                  <a:gd name="connsiteY50" fmla="*/ 21614 h 565112"/>
                  <a:gd name="connsiteX51" fmla="*/ 334407 w 637425"/>
                  <a:gd name="connsiteY51" fmla="*/ 18775 h 565112"/>
                  <a:gd name="connsiteX52" fmla="*/ 50780 w 637425"/>
                  <a:gd name="connsiteY52" fmla="*/ 18775 h 565112"/>
                  <a:gd name="connsiteX53" fmla="*/ 30077 w 637425"/>
                  <a:gd name="connsiteY53" fmla="*/ 21747 h 565112"/>
                  <a:gd name="connsiteX54" fmla="*/ 18828 w 637425"/>
                  <a:gd name="connsiteY54" fmla="*/ 42236 h 565112"/>
                  <a:gd name="connsiteX55" fmla="*/ 18721 w 637425"/>
                  <a:gd name="connsiteY55" fmla="*/ 257836 h 565112"/>
                  <a:gd name="connsiteX56" fmla="*/ 28711 w 637425"/>
                  <a:gd name="connsiteY56" fmla="*/ 278324 h 565112"/>
                  <a:gd name="connsiteX57" fmla="*/ 47566 w 637425"/>
                  <a:gd name="connsiteY57" fmla="*/ 282395 h 565112"/>
                  <a:gd name="connsiteX58" fmla="*/ 93096 w 637425"/>
                  <a:gd name="connsiteY58" fmla="*/ 282288 h 565112"/>
                  <a:gd name="connsiteX59" fmla="*/ 102336 w 637425"/>
                  <a:gd name="connsiteY59" fmla="*/ 287243 h 565112"/>
                  <a:gd name="connsiteX60" fmla="*/ 534419 w 637425"/>
                  <a:gd name="connsiteY60" fmla="*/ 464972 h 565112"/>
                  <a:gd name="connsiteX61" fmla="*/ 542990 w 637425"/>
                  <a:gd name="connsiteY61" fmla="*/ 450965 h 565112"/>
                  <a:gd name="connsiteX62" fmla="*/ 588922 w 637425"/>
                  <a:gd name="connsiteY62" fmla="*/ 450911 h 565112"/>
                  <a:gd name="connsiteX63" fmla="*/ 608875 w 637425"/>
                  <a:gd name="connsiteY63" fmla="*/ 447028 h 565112"/>
                  <a:gd name="connsiteX64" fmla="*/ 618704 w 637425"/>
                  <a:gd name="connsiteY64" fmla="*/ 426512 h 565112"/>
                  <a:gd name="connsiteX65" fmla="*/ 618650 w 637425"/>
                  <a:gd name="connsiteY65" fmla="*/ 218894 h 565112"/>
                  <a:gd name="connsiteX66" fmla="*/ 615276 w 637425"/>
                  <a:gd name="connsiteY66" fmla="*/ 198271 h 565112"/>
                  <a:gd name="connsiteX67" fmla="*/ 594573 w 637425"/>
                  <a:gd name="connsiteY67" fmla="*/ 187451 h 565112"/>
                  <a:gd name="connsiteX68" fmla="*/ 384946 w 637425"/>
                  <a:gd name="connsiteY68" fmla="*/ 187451 h 565112"/>
                  <a:gd name="connsiteX69" fmla="*/ 384062 w 637425"/>
                  <a:gd name="connsiteY69" fmla="*/ 188362 h 565112"/>
                  <a:gd name="connsiteX70" fmla="*/ 384169 w 637425"/>
                  <a:gd name="connsiteY70" fmla="*/ 259791 h 565112"/>
                  <a:gd name="connsiteX71" fmla="*/ 338746 w 637425"/>
                  <a:gd name="connsiteY71" fmla="*/ 302081 h 565112"/>
                  <a:gd name="connsiteX72" fmla="*/ 271950 w 637425"/>
                  <a:gd name="connsiteY72" fmla="*/ 302134 h 565112"/>
                  <a:gd name="connsiteX73" fmla="*/ 270611 w 637425"/>
                  <a:gd name="connsiteY73" fmla="*/ 303500 h 565112"/>
                  <a:gd name="connsiteX74" fmla="*/ 270450 w 637425"/>
                  <a:gd name="connsiteY74" fmla="*/ 424745 h 565112"/>
                  <a:gd name="connsiteX75" fmla="*/ 283413 w 637425"/>
                  <a:gd name="connsiteY75" fmla="*/ 448447 h 565112"/>
                  <a:gd name="connsiteX76" fmla="*/ 302348 w 637425"/>
                  <a:gd name="connsiteY76" fmla="*/ 450884 h 565112"/>
                  <a:gd name="connsiteX77" fmla="*/ 441350 w 637425"/>
                  <a:gd name="connsiteY77" fmla="*/ 450884 h 565112"/>
                  <a:gd name="connsiteX78" fmla="*/ 448474 w 637425"/>
                  <a:gd name="connsiteY78" fmla="*/ 454098 h 565112"/>
                  <a:gd name="connsiteX79" fmla="*/ 528259 w 637425"/>
                  <a:gd name="connsiteY79" fmla="*/ 543177 h 565112"/>
                  <a:gd name="connsiteX80" fmla="*/ 534473 w 637425"/>
                  <a:gd name="connsiteY80" fmla="*/ 540793 h 565112"/>
                  <a:gd name="connsiteX81" fmla="*/ 534419 w 637425"/>
                  <a:gd name="connsiteY81" fmla="*/ 464972 h 565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637425" h="565112">
                    <a:moveTo>
                      <a:pt x="345495" y="0"/>
                    </a:moveTo>
                    <a:cubicBezTo>
                      <a:pt x="362404" y="2785"/>
                      <a:pt x="373626" y="10740"/>
                      <a:pt x="379161" y="23863"/>
                    </a:cubicBezTo>
                    <a:cubicBezTo>
                      <a:pt x="381821" y="30166"/>
                      <a:pt x="383125" y="42584"/>
                      <a:pt x="383071" y="61118"/>
                    </a:cubicBezTo>
                    <a:cubicBezTo>
                      <a:pt x="382910" y="112719"/>
                      <a:pt x="382946" y="148125"/>
                      <a:pt x="383178" y="167337"/>
                    </a:cubicBezTo>
                    <a:cubicBezTo>
                      <a:pt x="383196" y="168194"/>
                      <a:pt x="383633" y="168623"/>
                      <a:pt x="384490" y="168623"/>
                    </a:cubicBezTo>
                    <a:cubicBezTo>
                      <a:pt x="456946" y="168766"/>
                      <a:pt x="520314" y="168784"/>
                      <a:pt x="574593" y="168677"/>
                    </a:cubicBezTo>
                    <a:cubicBezTo>
                      <a:pt x="593894" y="168623"/>
                      <a:pt x="606607" y="169864"/>
                      <a:pt x="612732" y="172399"/>
                    </a:cubicBezTo>
                    <a:cubicBezTo>
                      <a:pt x="626087" y="177917"/>
                      <a:pt x="634318" y="189388"/>
                      <a:pt x="637425" y="206815"/>
                    </a:cubicBezTo>
                    <a:lnTo>
                      <a:pt x="637425" y="432297"/>
                    </a:lnTo>
                    <a:cubicBezTo>
                      <a:pt x="634015" y="451456"/>
                      <a:pt x="624069" y="463294"/>
                      <a:pt x="607589" y="467811"/>
                    </a:cubicBezTo>
                    <a:cubicBezTo>
                      <a:pt x="602858" y="469097"/>
                      <a:pt x="594082" y="469686"/>
                      <a:pt x="581262" y="469579"/>
                    </a:cubicBezTo>
                    <a:cubicBezTo>
                      <a:pt x="570603" y="469489"/>
                      <a:pt x="561755" y="469534"/>
                      <a:pt x="554720" y="469713"/>
                    </a:cubicBezTo>
                    <a:cubicBezTo>
                      <a:pt x="553828" y="469730"/>
                      <a:pt x="553381" y="470186"/>
                      <a:pt x="553381" y="471078"/>
                    </a:cubicBezTo>
                    <a:cubicBezTo>
                      <a:pt x="553256" y="499968"/>
                      <a:pt x="553230" y="522180"/>
                      <a:pt x="553301" y="537713"/>
                    </a:cubicBezTo>
                    <a:cubicBezTo>
                      <a:pt x="553390" y="551676"/>
                      <a:pt x="547293" y="560809"/>
                      <a:pt x="535008" y="565112"/>
                    </a:cubicBezTo>
                    <a:lnTo>
                      <a:pt x="529143" y="565112"/>
                    </a:lnTo>
                    <a:cubicBezTo>
                      <a:pt x="523715" y="563737"/>
                      <a:pt x="519626" y="561523"/>
                      <a:pt x="516877" y="558470"/>
                    </a:cubicBezTo>
                    <a:cubicBezTo>
                      <a:pt x="490612" y="529277"/>
                      <a:pt x="464588" y="500245"/>
                      <a:pt x="438806" y="471373"/>
                    </a:cubicBezTo>
                    <a:cubicBezTo>
                      <a:pt x="437799" y="470248"/>
                      <a:pt x="436357" y="469605"/>
                      <a:pt x="434842" y="469605"/>
                    </a:cubicBezTo>
                    <a:cubicBezTo>
                      <a:pt x="386026" y="469605"/>
                      <a:pt x="343076" y="469596"/>
                      <a:pt x="305991" y="469579"/>
                    </a:cubicBezTo>
                    <a:cubicBezTo>
                      <a:pt x="293510" y="469579"/>
                      <a:pt x="285127" y="468891"/>
                      <a:pt x="280842" y="467516"/>
                    </a:cubicBezTo>
                    <a:cubicBezTo>
                      <a:pt x="263219" y="461838"/>
                      <a:pt x="251649" y="445823"/>
                      <a:pt x="251756" y="427235"/>
                    </a:cubicBezTo>
                    <a:cubicBezTo>
                      <a:pt x="251756" y="425950"/>
                      <a:pt x="251756" y="384249"/>
                      <a:pt x="251756" y="302134"/>
                    </a:cubicBezTo>
                    <a:cubicBezTo>
                      <a:pt x="251756" y="301557"/>
                      <a:pt x="251300" y="301090"/>
                      <a:pt x="250738" y="301090"/>
                    </a:cubicBezTo>
                    <a:lnTo>
                      <a:pt x="202235" y="301090"/>
                    </a:lnTo>
                    <a:cubicBezTo>
                      <a:pt x="200039" y="301090"/>
                      <a:pt x="198227" y="301929"/>
                      <a:pt x="196798" y="303607"/>
                    </a:cubicBezTo>
                    <a:cubicBezTo>
                      <a:pt x="160142" y="346209"/>
                      <a:pt x="135154" y="375099"/>
                      <a:pt x="121834" y="390275"/>
                    </a:cubicBezTo>
                    <a:cubicBezTo>
                      <a:pt x="112728" y="400667"/>
                      <a:pt x="98292" y="399462"/>
                      <a:pt x="89561" y="389526"/>
                    </a:cubicBezTo>
                    <a:cubicBezTo>
                      <a:pt x="86258" y="385758"/>
                      <a:pt x="84615" y="379786"/>
                      <a:pt x="84633" y="371608"/>
                    </a:cubicBezTo>
                    <a:cubicBezTo>
                      <a:pt x="84704" y="331845"/>
                      <a:pt x="84669" y="308865"/>
                      <a:pt x="84526" y="302670"/>
                    </a:cubicBezTo>
                    <a:cubicBezTo>
                      <a:pt x="84508" y="301848"/>
                      <a:pt x="84088" y="301411"/>
                      <a:pt x="83267" y="301357"/>
                    </a:cubicBezTo>
                    <a:cubicBezTo>
                      <a:pt x="68644" y="300527"/>
                      <a:pt x="42343" y="303500"/>
                      <a:pt x="27586" y="298385"/>
                    </a:cubicBezTo>
                    <a:cubicBezTo>
                      <a:pt x="12588" y="293189"/>
                      <a:pt x="3392" y="281681"/>
                      <a:pt x="0" y="263862"/>
                    </a:cubicBezTo>
                    <a:lnTo>
                      <a:pt x="0" y="37737"/>
                    </a:lnTo>
                    <a:cubicBezTo>
                      <a:pt x="3446" y="16275"/>
                      <a:pt x="16061" y="3696"/>
                      <a:pt x="37844" y="0"/>
                    </a:cubicBezTo>
                    <a:lnTo>
                      <a:pt x="345495" y="0"/>
                    </a:lnTo>
                    <a:close/>
                    <a:moveTo>
                      <a:pt x="102336" y="287243"/>
                    </a:moveTo>
                    <a:cubicBezTo>
                      <a:pt x="103021" y="288508"/>
                      <a:pt x="103380" y="289917"/>
                      <a:pt x="103381" y="291341"/>
                    </a:cubicBezTo>
                    <a:lnTo>
                      <a:pt x="103381" y="376295"/>
                    </a:lnTo>
                    <a:cubicBezTo>
                      <a:pt x="103372" y="377539"/>
                      <a:pt x="104383" y="378547"/>
                      <a:pt x="105638" y="378547"/>
                    </a:cubicBezTo>
                    <a:cubicBezTo>
                      <a:pt x="106149" y="378547"/>
                      <a:pt x="106647" y="378376"/>
                      <a:pt x="107050" y="378063"/>
                    </a:cubicBezTo>
                    <a:cubicBezTo>
                      <a:pt x="108585" y="376848"/>
                      <a:pt x="109933" y="375572"/>
                      <a:pt x="111094" y="374233"/>
                    </a:cubicBezTo>
                    <a:cubicBezTo>
                      <a:pt x="145465" y="334470"/>
                      <a:pt x="169043" y="307151"/>
                      <a:pt x="181827" y="292278"/>
                    </a:cubicBezTo>
                    <a:cubicBezTo>
                      <a:pt x="184219" y="289493"/>
                      <a:pt x="186541" y="287163"/>
                      <a:pt x="188790" y="285288"/>
                    </a:cubicBezTo>
                    <a:cubicBezTo>
                      <a:pt x="191004" y="283449"/>
                      <a:pt x="193986" y="282520"/>
                      <a:pt x="197736" y="282502"/>
                    </a:cubicBezTo>
                    <a:cubicBezTo>
                      <a:pt x="264156" y="282038"/>
                      <a:pt x="308999" y="281842"/>
                      <a:pt x="332264" y="281913"/>
                    </a:cubicBezTo>
                    <a:cubicBezTo>
                      <a:pt x="342406" y="281949"/>
                      <a:pt x="349325" y="281056"/>
                      <a:pt x="353021" y="279235"/>
                    </a:cubicBezTo>
                    <a:cubicBezTo>
                      <a:pt x="360502" y="275539"/>
                      <a:pt x="364243" y="268602"/>
                      <a:pt x="364243" y="258425"/>
                    </a:cubicBezTo>
                    <a:cubicBezTo>
                      <a:pt x="364243" y="187773"/>
                      <a:pt x="364243" y="117120"/>
                      <a:pt x="364243" y="46468"/>
                    </a:cubicBezTo>
                    <a:cubicBezTo>
                      <a:pt x="364243" y="39790"/>
                      <a:pt x="363725" y="35210"/>
                      <a:pt x="362689" y="32728"/>
                    </a:cubicBezTo>
                    <a:cubicBezTo>
                      <a:pt x="360708" y="27943"/>
                      <a:pt x="357565" y="24238"/>
                      <a:pt x="353262" y="21614"/>
                    </a:cubicBezTo>
                    <a:cubicBezTo>
                      <a:pt x="350155" y="19721"/>
                      <a:pt x="343870" y="18775"/>
                      <a:pt x="334407" y="18775"/>
                    </a:cubicBezTo>
                    <a:cubicBezTo>
                      <a:pt x="239865" y="18739"/>
                      <a:pt x="145322" y="18739"/>
                      <a:pt x="50780" y="18775"/>
                    </a:cubicBezTo>
                    <a:cubicBezTo>
                      <a:pt x="40959" y="18775"/>
                      <a:pt x="34058" y="19766"/>
                      <a:pt x="30077" y="21747"/>
                    </a:cubicBezTo>
                    <a:cubicBezTo>
                      <a:pt x="22578" y="25479"/>
                      <a:pt x="18828" y="32309"/>
                      <a:pt x="18828" y="42236"/>
                    </a:cubicBezTo>
                    <a:cubicBezTo>
                      <a:pt x="18775" y="81964"/>
                      <a:pt x="18739" y="153830"/>
                      <a:pt x="18721" y="257836"/>
                    </a:cubicBezTo>
                    <a:cubicBezTo>
                      <a:pt x="18721" y="266995"/>
                      <a:pt x="22051" y="273825"/>
                      <a:pt x="28711" y="278324"/>
                    </a:cubicBezTo>
                    <a:cubicBezTo>
                      <a:pt x="32621" y="280949"/>
                      <a:pt x="38906" y="282306"/>
                      <a:pt x="47566" y="282395"/>
                    </a:cubicBezTo>
                    <a:cubicBezTo>
                      <a:pt x="54886" y="282467"/>
                      <a:pt x="70063" y="282431"/>
                      <a:pt x="93096" y="282288"/>
                    </a:cubicBezTo>
                    <a:cubicBezTo>
                      <a:pt x="97417" y="282270"/>
                      <a:pt x="100497" y="283922"/>
                      <a:pt x="102336" y="287243"/>
                    </a:cubicBezTo>
                    <a:close/>
                    <a:moveTo>
                      <a:pt x="534419" y="464972"/>
                    </a:moveTo>
                    <a:cubicBezTo>
                      <a:pt x="534125" y="458437"/>
                      <a:pt x="535678" y="450992"/>
                      <a:pt x="542990" y="450965"/>
                    </a:cubicBezTo>
                    <a:cubicBezTo>
                      <a:pt x="547686" y="450947"/>
                      <a:pt x="562996" y="450929"/>
                      <a:pt x="588922" y="450911"/>
                    </a:cubicBezTo>
                    <a:cubicBezTo>
                      <a:pt x="598206" y="450893"/>
                      <a:pt x="604857" y="449599"/>
                      <a:pt x="608875" y="447028"/>
                    </a:cubicBezTo>
                    <a:cubicBezTo>
                      <a:pt x="615428" y="442850"/>
                      <a:pt x="618704" y="436011"/>
                      <a:pt x="618704" y="426512"/>
                    </a:cubicBezTo>
                    <a:cubicBezTo>
                      <a:pt x="618704" y="357306"/>
                      <a:pt x="618686" y="288100"/>
                      <a:pt x="618650" y="218894"/>
                    </a:cubicBezTo>
                    <a:cubicBezTo>
                      <a:pt x="618650" y="209181"/>
                      <a:pt x="617526" y="202307"/>
                      <a:pt x="615276" y="198271"/>
                    </a:cubicBezTo>
                    <a:cubicBezTo>
                      <a:pt x="611276" y="191040"/>
                      <a:pt x="604375" y="187433"/>
                      <a:pt x="594573" y="187451"/>
                    </a:cubicBezTo>
                    <a:cubicBezTo>
                      <a:pt x="523385" y="187487"/>
                      <a:pt x="453509" y="187487"/>
                      <a:pt x="384946" y="187451"/>
                    </a:cubicBezTo>
                    <a:cubicBezTo>
                      <a:pt x="384458" y="187451"/>
                      <a:pt x="384062" y="187859"/>
                      <a:pt x="384062" y="188362"/>
                    </a:cubicBezTo>
                    <a:cubicBezTo>
                      <a:pt x="384080" y="194468"/>
                      <a:pt x="384116" y="218278"/>
                      <a:pt x="384169" y="259791"/>
                    </a:cubicBezTo>
                    <a:cubicBezTo>
                      <a:pt x="384196" y="285716"/>
                      <a:pt x="364189" y="302322"/>
                      <a:pt x="338746" y="302081"/>
                    </a:cubicBezTo>
                    <a:cubicBezTo>
                      <a:pt x="319980" y="301920"/>
                      <a:pt x="297715" y="301938"/>
                      <a:pt x="271950" y="302134"/>
                    </a:cubicBezTo>
                    <a:cubicBezTo>
                      <a:pt x="271057" y="302152"/>
                      <a:pt x="270611" y="302607"/>
                      <a:pt x="270611" y="303500"/>
                    </a:cubicBezTo>
                    <a:cubicBezTo>
                      <a:pt x="270557" y="315374"/>
                      <a:pt x="270504" y="355788"/>
                      <a:pt x="270450" y="424745"/>
                    </a:cubicBezTo>
                    <a:cubicBezTo>
                      <a:pt x="270450" y="435618"/>
                      <a:pt x="273771" y="443867"/>
                      <a:pt x="283413" y="448447"/>
                    </a:cubicBezTo>
                    <a:cubicBezTo>
                      <a:pt x="286823" y="450072"/>
                      <a:pt x="293135" y="450884"/>
                      <a:pt x="302348" y="450884"/>
                    </a:cubicBezTo>
                    <a:cubicBezTo>
                      <a:pt x="378161" y="450849"/>
                      <a:pt x="424495" y="450849"/>
                      <a:pt x="441350" y="450884"/>
                    </a:cubicBezTo>
                    <a:cubicBezTo>
                      <a:pt x="444078" y="450901"/>
                      <a:pt x="446667" y="452069"/>
                      <a:pt x="448474" y="454098"/>
                    </a:cubicBezTo>
                    <a:lnTo>
                      <a:pt x="528259" y="543177"/>
                    </a:lnTo>
                    <a:cubicBezTo>
                      <a:pt x="532384" y="547766"/>
                      <a:pt x="534455" y="546971"/>
                      <a:pt x="534473" y="540793"/>
                    </a:cubicBezTo>
                    <a:cubicBezTo>
                      <a:pt x="534580" y="493763"/>
                      <a:pt x="534562" y="468489"/>
                      <a:pt x="534419" y="464972"/>
                    </a:cubicBezTo>
                    <a:close/>
                  </a:path>
                </a:pathLst>
              </a:custGeom>
              <a:grpFill/>
              <a:ln w="26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Forme libre : forme 13">
                <a:extLst>
                  <a:ext uri="{FF2B5EF4-FFF2-40B4-BE49-F238E27FC236}">
                    <a16:creationId xmlns:a16="http://schemas.microsoft.com/office/drawing/2014/main" id="{CE47C4DE-A324-00EC-5A64-6605651010E6}"/>
                  </a:ext>
                </a:extLst>
              </p:cNvPr>
              <p:cNvSpPr/>
              <p:nvPr/>
            </p:nvSpPr>
            <p:spPr>
              <a:xfrm>
                <a:off x="3375716" y="5599631"/>
                <a:ext cx="107101" cy="152464"/>
              </a:xfrm>
              <a:custGeom>
                <a:avLst/>
                <a:gdLst>
                  <a:gd name="connsiteX0" fmla="*/ 61711 w 107101"/>
                  <a:gd name="connsiteY0" fmla="*/ 145248 h 152464"/>
                  <a:gd name="connsiteX1" fmla="*/ 56034 w 107101"/>
                  <a:gd name="connsiteY1" fmla="*/ 151730 h 152464"/>
                  <a:gd name="connsiteX2" fmla="*/ 43553 w 107101"/>
                  <a:gd name="connsiteY2" fmla="*/ 139544 h 152464"/>
                  <a:gd name="connsiteX3" fmla="*/ 58417 w 107101"/>
                  <a:gd name="connsiteY3" fmla="*/ 99879 h 152464"/>
                  <a:gd name="connsiteX4" fmla="*/ 88012 w 107101"/>
                  <a:gd name="connsiteY4" fmla="*/ 57214 h 152464"/>
                  <a:gd name="connsiteX5" fmla="*/ 72076 w 107101"/>
                  <a:gd name="connsiteY5" fmla="*/ 24325 h 152464"/>
                  <a:gd name="connsiteX6" fmla="*/ 37393 w 107101"/>
                  <a:gd name="connsiteY6" fmla="*/ 22611 h 152464"/>
                  <a:gd name="connsiteX7" fmla="*/ 18458 w 107101"/>
                  <a:gd name="connsiteY7" fmla="*/ 55205 h 152464"/>
                  <a:gd name="connsiteX8" fmla="*/ 10771 w 107101"/>
                  <a:gd name="connsiteY8" fmla="*/ 63133 h 152464"/>
                  <a:gd name="connsiteX9" fmla="*/ 112 w 107101"/>
                  <a:gd name="connsiteY9" fmla="*/ 50492 h 152464"/>
                  <a:gd name="connsiteX10" fmla="*/ 22663 w 107101"/>
                  <a:gd name="connsiteY10" fmla="*/ 9809 h 152464"/>
                  <a:gd name="connsiteX11" fmla="*/ 104055 w 107101"/>
                  <a:gd name="connsiteY11" fmla="*/ 36699 h 152464"/>
                  <a:gd name="connsiteX12" fmla="*/ 73817 w 107101"/>
                  <a:gd name="connsiteY12" fmla="*/ 110645 h 152464"/>
                  <a:gd name="connsiteX13" fmla="*/ 61711 w 107101"/>
                  <a:gd name="connsiteY13" fmla="*/ 145248 h 1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07101" h="152464">
                    <a:moveTo>
                      <a:pt x="61711" y="145248"/>
                    </a:moveTo>
                    <a:cubicBezTo>
                      <a:pt x="61533" y="148355"/>
                      <a:pt x="59640" y="150516"/>
                      <a:pt x="56034" y="151730"/>
                    </a:cubicBezTo>
                    <a:cubicBezTo>
                      <a:pt x="46794" y="154836"/>
                      <a:pt x="43660" y="147578"/>
                      <a:pt x="43553" y="139544"/>
                    </a:cubicBezTo>
                    <a:cubicBezTo>
                      <a:pt x="43392" y="124260"/>
                      <a:pt x="48347" y="111038"/>
                      <a:pt x="58417" y="99879"/>
                    </a:cubicBezTo>
                    <a:cubicBezTo>
                      <a:pt x="66023" y="91469"/>
                      <a:pt x="87262" y="73900"/>
                      <a:pt x="88012" y="57214"/>
                    </a:cubicBezTo>
                    <a:cubicBezTo>
                      <a:pt x="88690" y="42626"/>
                      <a:pt x="83379" y="31663"/>
                      <a:pt x="72076" y="24325"/>
                    </a:cubicBezTo>
                    <a:cubicBezTo>
                      <a:pt x="62301" y="17978"/>
                      <a:pt x="47597" y="16906"/>
                      <a:pt x="37393" y="22611"/>
                    </a:cubicBezTo>
                    <a:cubicBezTo>
                      <a:pt x="23975" y="30110"/>
                      <a:pt x="20252" y="40287"/>
                      <a:pt x="18458" y="55205"/>
                    </a:cubicBezTo>
                    <a:cubicBezTo>
                      <a:pt x="17949" y="59223"/>
                      <a:pt x="14092" y="63053"/>
                      <a:pt x="10771" y="63133"/>
                    </a:cubicBezTo>
                    <a:cubicBezTo>
                      <a:pt x="2335" y="63320"/>
                      <a:pt x="-638" y="58071"/>
                      <a:pt x="112" y="50492"/>
                    </a:cubicBezTo>
                    <a:cubicBezTo>
                      <a:pt x="1861" y="32726"/>
                      <a:pt x="9378" y="19165"/>
                      <a:pt x="22663" y="9809"/>
                    </a:cubicBezTo>
                    <a:cubicBezTo>
                      <a:pt x="52016" y="-10867"/>
                      <a:pt x="92136" y="2578"/>
                      <a:pt x="104055" y="36699"/>
                    </a:cubicBezTo>
                    <a:cubicBezTo>
                      <a:pt x="114714" y="67177"/>
                      <a:pt x="95672" y="89326"/>
                      <a:pt x="73817" y="110645"/>
                    </a:cubicBezTo>
                    <a:cubicBezTo>
                      <a:pt x="63908" y="120314"/>
                      <a:pt x="62461" y="131321"/>
                      <a:pt x="61711" y="145248"/>
                    </a:cubicBezTo>
                    <a:close/>
                  </a:path>
                </a:pathLst>
              </a:custGeom>
              <a:grpFill/>
              <a:ln w="26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943A1107-8367-5A2B-0819-B7D8B7A7884B}"/>
                  </a:ext>
                </a:extLst>
              </p:cNvPr>
              <p:cNvSpPr/>
              <p:nvPr/>
            </p:nvSpPr>
            <p:spPr>
              <a:xfrm>
                <a:off x="3670221" y="5768421"/>
                <a:ext cx="18747" cy="149768"/>
              </a:xfrm>
              <a:custGeom>
                <a:avLst/>
                <a:gdLst>
                  <a:gd name="connsiteX0" fmla="*/ 9535 w 18747"/>
                  <a:gd name="connsiteY0" fmla="*/ 0 h 149768"/>
                  <a:gd name="connsiteX1" fmla="*/ 18748 w 18747"/>
                  <a:gd name="connsiteY1" fmla="*/ 0 h 149768"/>
                  <a:gd name="connsiteX2" fmla="*/ 18748 w 18747"/>
                  <a:gd name="connsiteY2" fmla="*/ 149768 h 149768"/>
                  <a:gd name="connsiteX3" fmla="*/ 9535 w 18747"/>
                  <a:gd name="connsiteY3" fmla="*/ 149768 h 149768"/>
                  <a:gd name="connsiteX4" fmla="*/ 9213 w 18747"/>
                  <a:gd name="connsiteY4" fmla="*/ 149768 h 149768"/>
                  <a:gd name="connsiteX5" fmla="*/ 0 w 18747"/>
                  <a:gd name="connsiteY5" fmla="*/ 149768 h 149768"/>
                  <a:gd name="connsiteX6" fmla="*/ 0 w 18747"/>
                  <a:gd name="connsiteY6" fmla="*/ 0 h 149768"/>
                  <a:gd name="connsiteX7" fmla="*/ 9213 w 18747"/>
                  <a:gd name="connsiteY7" fmla="*/ 0 h 149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47" h="149768">
                    <a:moveTo>
                      <a:pt x="9535" y="0"/>
                    </a:moveTo>
                    <a:cubicBezTo>
                      <a:pt x="14623" y="0"/>
                      <a:pt x="18748" y="0"/>
                      <a:pt x="18748" y="0"/>
                    </a:cubicBezTo>
                    <a:lnTo>
                      <a:pt x="18748" y="149768"/>
                    </a:lnTo>
                    <a:cubicBezTo>
                      <a:pt x="18748" y="149768"/>
                      <a:pt x="14623" y="149768"/>
                      <a:pt x="9535" y="149768"/>
                    </a:cubicBezTo>
                    <a:lnTo>
                      <a:pt x="9213" y="149768"/>
                    </a:lnTo>
                    <a:cubicBezTo>
                      <a:pt x="4125" y="149768"/>
                      <a:pt x="0" y="149768"/>
                      <a:pt x="0" y="149768"/>
                    </a:cubicBezTo>
                    <a:lnTo>
                      <a:pt x="0" y="0"/>
                    </a:lnTo>
                    <a:cubicBezTo>
                      <a:pt x="0" y="0"/>
                      <a:pt x="4125" y="0"/>
                      <a:pt x="9213" y="0"/>
                    </a:cubicBezTo>
                    <a:close/>
                  </a:path>
                </a:pathLst>
              </a:custGeom>
              <a:grpFill/>
              <a:ln w="26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1893EE80-C632-5C93-DCAF-35072C70E32A}"/>
                  </a:ext>
                </a:extLst>
              </p:cNvPr>
              <p:cNvSpPr/>
              <p:nvPr/>
            </p:nvSpPr>
            <p:spPr>
              <a:xfrm>
                <a:off x="3418545" y="5771019"/>
                <a:ext cx="18640" cy="18640"/>
              </a:xfrm>
              <a:custGeom>
                <a:avLst/>
                <a:gdLst>
                  <a:gd name="connsiteX0" fmla="*/ 18641 w 18640"/>
                  <a:gd name="connsiteY0" fmla="*/ 9320 h 18640"/>
                  <a:gd name="connsiteX1" fmla="*/ 9320 w 18640"/>
                  <a:gd name="connsiteY1" fmla="*/ 18641 h 18640"/>
                  <a:gd name="connsiteX2" fmla="*/ 0 w 18640"/>
                  <a:gd name="connsiteY2" fmla="*/ 9320 h 18640"/>
                  <a:gd name="connsiteX3" fmla="*/ 9320 w 18640"/>
                  <a:gd name="connsiteY3" fmla="*/ 0 h 18640"/>
                  <a:gd name="connsiteX4" fmla="*/ 18641 w 18640"/>
                  <a:gd name="connsiteY4" fmla="*/ 9320 h 1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40" h="18640">
                    <a:moveTo>
                      <a:pt x="18641" y="9320"/>
                    </a:moveTo>
                    <a:cubicBezTo>
                      <a:pt x="18641" y="14468"/>
                      <a:pt x="14468" y="18641"/>
                      <a:pt x="9320" y="18641"/>
                    </a:cubicBezTo>
                    <a:cubicBezTo>
                      <a:pt x="4173" y="18641"/>
                      <a:pt x="0" y="14468"/>
                      <a:pt x="0" y="9320"/>
                    </a:cubicBezTo>
                    <a:cubicBezTo>
                      <a:pt x="0" y="4173"/>
                      <a:pt x="4173" y="0"/>
                      <a:pt x="9320" y="0"/>
                    </a:cubicBezTo>
                    <a:cubicBezTo>
                      <a:pt x="14468" y="0"/>
                      <a:pt x="18641" y="4173"/>
                      <a:pt x="18641" y="9320"/>
                    </a:cubicBezTo>
                    <a:close/>
                  </a:path>
                </a:pathLst>
              </a:custGeom>
              <a:grpFill/>
              <a:ln w="26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6AE4AFD9-B3DA-1B1F-3B2E-A10F27A35360}"/>
                  </a:ext>
                </a:extLst>
              </p:cNvPr>
              <p:cNvSpPr/>
              <p:nvPr/>
            </p:nvSpPr>
            <p:spPr>
              <a:xfrm>
                <a:off x="3555137" y="5939749"/>
                <a:ext cx="18640" cy="18640"/>
              </a:xfrm>
              <a:custGeom>
                <a:avLst/>
                <a:gdLst>
                  <a:gd name="connsiteX0" fmla="*/ 18641 w 18640"/>
                  <a:gd name="connsiteY0" fmla="*/ 9320 h 18640"/>
                  <a:gd name="connsiteX1" fmla="*/ 9320 w 18640"/>
                  <a:gd name="connsiteY1" fmla="*/ 18641 h 18640"/>
                  <a:gd name="connsiteX2" fmla="*/ 0 w 18640"/>
                  <a:gd name="connsiteY2" fmla="*/ 9320 h 18640"/>
                  <a:gd name="connsiteX3" fmla="*/ 9320 w 18640"/>
                  <a:gd name="connsiteY3" fmla="*/ 0 h 18640"/>
                  <a:gd name="connsiteX4" fmla="*/ 18641 w 18640"/>
                  <a:gd name="connsiteY4" fmla="*/ 9320 h 1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40" h="18640">
                    <a:moveTo>
                      <a:pt x="18641" y="9320"/>
                    </a:moveTo>
                    <a:cubicBezTo>
                      <a:pt x="18641" y="14468"/>
                      <a:pt x="14468" y="18641"/>
                      <a:pt x="9320" y="18641"/>
                    </a:cubicBezTo>
                    <a:cubicBezTo>
                      <a:pt x="4173" y="18641"/>
                      <a:pt x="0" y="14468"/>
                      <a:pt x="0" y="9320"/>
                    </a:cubicBezTo>
                    <a:cubicBezTo>
                      <a:pt x="0" y="4173"/>
                      <a:pt x="4173" y="0"/>
                      <a:pt x="9320" y="0"/>
                    </a:cubicBezTo>
                    <a:cubicBezTo>
                      <a:pt x="14468" y="0"/>
                      <a:pt x="18641" y="4173"/>
                      <a:pt x="18641" y="9320"/>
                    </a:cubicBezTo>
                    <a:close/>
                  </a:path>
                </a:pathLst>
              </a:custGeom>
              <a:grpFill/>
              <a:ln w="26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0B180039-3644-67F5-44BA-3016A97EC046}"/>
                  </a:ext>
                </a:extLst>
              </p:cNvPr>
              <p:cNvSpPr/>
              <p:nvPr/>
            </p:nvSpPr>
            <p:spPr>
              <a:xfrm>
                <a:off x="3592632" y="5939749"/>
                <a:ext cx="18640" cy="18640"/>
              </a:xfrm>
              <a:custGeom>
                <a:avLst/>
                <a:gdLst>
                  <a:gd name="connsiteX0" fmla="*/ 18641 w 18640"/>
                  <a:gd name="connsiteY0" fmla="*/ 9320 h 18640"/>
                  <a:gd name="connsiteX1" fmla="*/ 9320 w 18640"/>
                  <a:gd name="connsiteY1" fmla="*/ 18641 h 18640"/>
                  <a:gd name="connsiteX2" fmla="*/ 0 w 18640"/>
                  <a:gd name="connsiteY2" fmla="*/ 9320 h 18640"/>
                  <a:gd name="connsiteX3" fmla="*/ 9320 w 18640"/>
                  <a:gd name="connsiteY3" fmla="*/ 0 h 18640"/>
                  <a:gd name="connsiteX4" fmla="*/ 18641 w 18640"/>
                  <a:gd name="connsiteY4" fmla="*/ 9320 h 1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40" h="18640">
                    <a:moveTo>
                      <a:pt x="18641" y="9320"/>
                    </a:moveTo>
                    <a:cubicBezTo>
                      <a:pt x="18641" y="14468"/>
                      <a:pt x="14468" y="18641"/>
                      <a:pt x="9320" y="18641"/>
                    </a:cubicBezTo>
                    <a:cubicBezTo>
                      <a:pt x="4173" y="18641"/>
                      <a:pt x="0" y="14468"/>
                      <a:pt x="0" y="9320"/>
                    </a:cubicBezTo>
                    <a:cubicBezTo>
                      <a:pt x="0" y="4173"/>
                      <a:pt x="4173" y="0"/>
                      <a:pt x="9320" y="0"/>
                    </a:cubicBezTo>
                    <a:cubicBezTo>
                      <a:pt x="14468" y="0"/>
                      <a:pt x="18641" y="4173"/>
                      <a:pt x="18641" y="9320"/>
                    </a:cubicBezTo>
                    <a:close/>
                  </a:path>
                </a:pathLst>
              </a:custGeom>
              <a:grpFill/>
              <a:ln w="26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id="{65E4970F-ECE3-ABFD-7E00-BD62F2A96244}"/>
                  </a:ext>
                </a:extLst>
              </p:cNvPr>
              <p:cNvSpPr/>
              <p:nvPr/>
            </p:nvSpPr>
            <p:spPr>
              <a:xfrm>
                <a:off x="3632806" y="5939749"/>
                <a:ext cx="18640" cy="18640"/>
              </a:xfrm>
              <a:custGeom>
                <a:avLst/>
                <a:gdLst>
                  <a:gd name="connsiteX0" fmla="*/ 18641 w 18640"/>
                  <a:gd name="connsiteY0" fmla="*/ 9320 h 18640"/>
                  <a:gd name="connsiteX1" fmla="*/ 9320 w 18640"/>
                  <a:gd name="connsiteY1" fmla="*/ 18641 h 18640"/>
                  <a:gd name="connsiteX2" fmla="*/ 0 w 18640"/>
                  <a:gd name="connsiteY2" fmla="*/ 9320 h 18640"/>
                  <a:gd name="connsiteX3" fmla="*/ 9320 w 18640"/>
                  <a:gd name="connsiteY3" fmla="*/ 0 h 18640"/>
                  <a:gd name="connsiteX4" fmla="*/ 18641 w 18640"/>
                  <a:gd name="connsiteY4" fmla="*/ 9320 h 1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40" h="18640">
                    <a:moveTo>
                      <a:pt x="18641" y="9320"/>
                    </a:moveTo>
                    <a:cubicBezTo>
                      <a:pt x="18641" y="14468"/>
                      <a:pt x="14468" y="18641"/>
                      <a:pt x="9320" y="18641"/>
                    </a:cubicBezTo>
                    <a:cubicBezTo>
                      <a:pt x="4173" y="18641"/>
                      <a:pt x="0" y="14468"/>
                      <a:pt x="0" y="9320"/>
                    </a:cubicBezTo>
                    <a:cubicBezTo>
                      <a:pt x="0" y="4173"/>
                      <a:pt x="4173" y="0"/>
                      <a:pt x="9320" y="0"/>
                    </a:cubicBezTo>
                    <a:cubicBezTo>
                      <a:pt x="14468" y="0"/>
                      <a:pt x="18641" y="4173"/>
                      <a:pt x="18641" y="9320"/>
                    </a:cubicBezTo>
                    <a:close/>
                  </a:path>
                </a:pathLst>
              </a:custGeom>
              <a:grpFill/>
              <a:ln w="26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Forme libre : forme 19">
                <a:extLst>
                  <a:ext uri="{FF2B5EF4-FFF2-40B4-BE49-F238E27FC236}">
                    <a16:creationId xmlns:a16="http://schemas.microsoft.com/office/drawing/2014/main" id="{28620CA8-BB3C-6062-2069-1A1A34B93151}"/>
                  </a:ext>
                </a:extLst>
              </p:cNvPr>
              <p:cNvSpPr/>
              <p:nvPr/>
            </p:nvSpPr>
            <p:spPr>
              <a:xfrm>
                <a:off x="3670302" y="5939749"/>
                <a:ext cx="18640" cy="18640"/>
              </a:xfrm>
              <a:custGeom>
                <a:avLst/>
                <a:gdLst>
                  <a:gd name="connsiteX0" fmla="*/ 18641 w 18640"/>
                  <a:gd name="connsiteY0" fmla="*/ 9320 h 18640"/>
                  <a:gd name="connsiteX1" fmla="*/ 9320 w 18640"/>
                  <a:gd name="connsiteY1" fmla="*/ 18641 h 18640"/>
                  <a:gd name="connsiteX2" fmla="*/ 0 w 18640"/>
                  <a:gd name="connsiteY2" fmla="*/ 9320 h 18640"/>
                  <a:gd name="connsiteX3" fmla="*/ 9320 w 18640"/>
                  <a:gd name="connsiteY3" fmla="*/ 0 h 18640"/>
                  <a:gd name="connsiteX4" fmla="*/ 18641 w 18640"/>
                  <a:gd name="connsiteY4" fmla="*/ 9320 h 1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40" h="18640">
                    <a:moveTo>
                      <a:pt x="18641" y="9320"/>
                    </a:moveTo>
                    <a:cubicBezTo>
                      <a:pt x="18641" y="14468"/>
                      <a:pt x="14468" y="18641"/>
                      <a:pt x="9320" y="18641"/>
                    </a:cubicBezTo>
                    <a:cubicBezTo>
                      <a:pt x="4173" y="18641"/>
                      <a:pt x="0" y="14468"/>
                      <a:pt x="0" y="9320"/>
                    </a:cubicBezTo>
                    <a:cubicBezTo>
                      <a:pt x="0" y="4173"/>
                      <a:pt x="4173" y="0"/>
                      <a:pt x="9320" y="0"/>
                    </a:cubicBezTo>
                    <a:cubicBezTo>
                      <a:pt x="14468" y="0"/>
                      <a:pt x="18641" y="4173"/>
                      <a:pt x="18641" y="9320"/>
                    </a:cubicBezTo>
                    <a:close/>
                  </a:path>
                </a:pathLst>
              </a:custGeom>
              <a:grpFill/>
              <a:ln w="26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2F378D4A-F456-2B60-BD44-FBC13E5AC9B3}"/>
                </a:ext>
              </a:extLst>
            </p:cNvPr>
            <p:cNvSpPr txBox="1"/>
            <p:nvPr/>
          </p:nvSpPr>
          <p:spPr>
            <a:xfrm>
              <a:off x="2313432" y="3331941"/>
              <a:ext cx="4221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>
                  <a:solidFill>
                    <a:srgbClr val="006AB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Je pose mes </a:t>
              </a:r>
              <a:r>
                <a:rPr lang="fr-FR" b="1">
                  <a:solidFill>
                    <a:srgbClr val="006AB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questions</a:t>
              </a:r>
              <a:r>
                <a:rPr lang="fr-FR">
                  <a:solidFill>
                    <a:srgbClr val="006AB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dans </a:t>
              </a:r>
              <a:r>
                <a:rPr lang="fr-FR" b="1">
                  <a:solidFill>
                    <a:srgbClr val="006AB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l’espace Tchat.</a:t>
              </a: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08435059-1465-E4AA-4139-43CE37E0A740}"/>
              </a:ext>
            </a:extLst>
          </p:cNvPr>
          <p:cNvGrpSpPr/>
          <p:nvPr/>
        </p:nvGrpSpPr>
        <p:grpSpPr>
          <a:xfrm>
            <a:off x="1189848" y="4733793"/>
            <a:ext cx="10487041" cy="675736"/>
            <a:chOff x="1189848" y="4733793"/>
            <a:chExt cx="10487041" cy="675736"/>
          </a:xfrm>
        </p:grpSpPr>
        <p:grpSp>
          <p:nvGrpSpPr>
            <p:cNvPr id="21" name="Message2" descr="{&quot;Key&quot;:&quot;POWER_USER_SHAPE_ICON&quot;,&quot;Value&quot;:&quot;POWER_USER_SHAPE_ICON_STYLE_1&quot;}">
              <a:extLst>
                <a:ext uri="{FF2B5EF4-FFF2-40B4-BE49-F238E27FC236}">
                  <a16:creationId xmlns:a16="http://schemas.microsoft.com/office/drawing/2014/main" id="{8368872F-575F-4FB8-CF89-9B4A57395B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89848" y="4733793"/>
              <a:ext cx="762000" cy="675736"/>
              <a:chOff x="7677151" y="5235575"/>
              <a:chExt cx="252413" cy="223838"/>
            </a:xfrm>
            <a:solidFill>
              <a:srgbClr val="006AB2"/>
            </a:solidFill>
          </p:grpSpPr>
          <p:sp>
            <p:nvSpPr>
              <p:cNvPr id="22" name="Freeform 465">
                <a:extLst>
                  <a:ext uri="{FF2B5EF4-FFF2-40B4-BE49-F238E27FC236}">
                    <a16:creationId xmlns:a16="http://schemas.microsoft.com/office/drawing/2014/main" id="{937F72EE-32F0-2714-CCFC-1277743E6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77151" y="5235575"/>
                <a:ext cx="252413" cy="223838"/>
              </a:xfrm>
              <a:custGeom>
                <a:avLst/>
                <a:gdLst>
                  <a:gd name="T0" fmla="*/ 157 w 159"/>
                  <a:gd name="T1" fmla="*/ 2 h 141"/>
                  <a:gd name="T2" fmla="*/ 155 w 159"/>
                  <a:gd name="T3" fmla="*/ 2 h 141"/>
                  <a:gd name="T4" fmla="*/ 155 w 159"/>
                  <a:gd name="T5" fmla="*/ 102 h 141"/>
                  <a:gd name="T6" fmla="*/ 33 w 159"/>
                  <a:gd name="T7" fmla="*/ 102 h 141"/>
                  <a:gd name="T8" fmla="*/ 4 w 159"/>
                  <a:gd name="T9" fmla="*/ 131 h 141"/>
                  <a:gd name="T10" fmla="*/ 4 w 159"/>
                  <a:gd name="T11" fmla="*/ 4 h 141"/>
                  <a:gd name="T12" fmla="*/ 157 w 159"/>
                  <a:gd name="T13" fmla="*/ 4 h 141"/>
                  <a:gd name="T14" fmla="*/ 157 w 159"/>
                  <a:gd name="T15" fmla="*/ 2 h 141"/>
                  <a:gd name="T16" fmla="*/ 155 w 159"/>
                  <a:gd name="T17" fmla="*/ 2 h 141"/>
                  <a:gd name="T18" fmla="*/ 157 w 159"/>
                  <a:gd name="T19" fmla="*/ 2 h 141"/>
                  <a:gd name="T20" fmla="*/ 157 w 159"/>
                  <a:gd name="T21" fmla="*/ 0 h 141"/>
                  <a:gd name="T22" fmla="*/ 0 w 159"/>
                  <a:gd name="T23" fmla="*/ 0 h 141"/>
                  <a:gd name="T24" fmla="*/ 0 w 159"/>
                  <a:gd name="T25" fmla="*/ 141 h 141"/>
                  <a:gd name="T26" fmla="*/ 35 w 159"/>
                  <a:gd name="T27" fmla="*/ 106 h 141"/>
                  <a:gd name="T28" fmla="*/ 159 w 159"/>
                  <a:gd name="T29" fmla="*/ 106 h 141"/>
                  <a:gd name="T30" fmla="*/ 159 w 159"/>
                  <a:gd name="T31" fmla="*/ 0 h 141"/>
                  <a:gd name="T32" fmla="*/ 157 w 159"/>
                  <a:gd name="T33" fmla="*/ 0 h 141"/>
                  <a:gd name="T34" fmla="*/ 157 w 159"/>
                  <a:gd name="T35" fmla="*/ 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9" h="141">
                    <a:moveTo>
                      <a:pt x="157" y="2"/>
                    </a:moveTo>
                    <a:lnTo>
                      <a:pt x="155" y="2"/>
                    </a:lnTo>
                    <a:lnTo>
                      <a:pt x="155" y="102"/>
                    </a:lnTo>
                    <a:lnTo>
                      <a:pt x="33" y="102"/>
                    </a:lnTo>
                    <a:lnTo>
                      <a:pt x="4" y="131"/>
                    </a:lnTo>
                    <a:lnTo>
                      <a:pt x="4" y="4"/>
                    </a:lnTo>
                    <a:lnTo>
                      <a:pt x="157" y="4"/>
                    </a:lnTo>
                    <a:lnTo>
                      <a:pt x="157" y="2"/>
                    </a:lnTo>
                    <a:lnTo>
                      <a:pt x="155" y="2"/>
                    </a:lnTo>
                    <a:lnTo>
                      <a:pt x="157" y="2"/>
                    </a:lnTo>
                    <a:lnTo>
                      <a:pt x="157" y="0"/>
                    </a:lnTo>
                    <a:lnTo>
                      <a:pt x="0" y="0"/>
                    </a:lnTo>
                    <a:lnTo>
                      <a:pt x="0" y="141"/>
                    </a:lnTo>
                    <a:lnTo>
                      <a:pt x="35" y="106"/>
                    </a:lnTo>
                    <a:lnTo>
                      <a:pt x="159" y="106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7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Rectangle 466">
                <a:extLst>
                  <a:ext uri="{FF2B5EF4-FFF2-40B4-BE49-F238E27FC236}">
                    <a16:creationId xmlns:a16="http://schemas.microsoft.com/office/drawing/2014/main" id="{08776E86-563F-2E5E-9233-0B28B1E73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5251" y="5273675"/>
                <a:ext cx="177800" cy="158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Rectangle 467">
                <a:extLst>
                  <a:ext uri="{FF2B5EF4-FFF2-40B4-BE49-F238E27FC236}">
                    <a16:creationId xmlns:a16="http://schemas.microsoft.com/office/drawing/2014/main" id="{C1E9F564-2F90-6FCD-90C3-C3C7E86DD8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5251" y="5307013"/>
                <a:ext cx="177800" cy="17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468">
                <a:extLst>
                  <a:ext uri="{FF2B5EF4-FFF2-40B4-BE49-F238E27FC236}">
                    <a16:creationId xmlns:a16="http://schemas.microsoft.com/office/drawing/2014/main" id="{D7F6E004-84E6-5D4C-9173-D00F46E7B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5251" y="5340348"/>
                <a:ext cx="177800" cy="1746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7617AA2C-F6E1-9111-B011-001DABA4BD94}"/>
                </a:ext>
              </a:extLst>
            </p:cNvPr>
            <p:cNvSpPr txBox="1"/>
            <p:nvPr/>
          </p:nvSpPr>
          <p:spPr>
            <a:xfrm>
              <a:off x="2313433" y="4748496"/>
              <a:ext cx="93634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>
                  <a:solidFill>
                    <a:srgbClr val="006AB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Une FAQ sera publiée sur le site </a:t>
              </a:r>
              <a:r>
                <a:rPr lang="fr-FR" err="1">
                  <a:solidFill>
                    <a:srgbClr val="006AB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esante</a:t>
              </a:r>
              <a:r>
                <a:rPr lang="fr-FR">
                  <a:solidFill>
                    <a:srgbClr val="006AB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à l’issue du webinaire (sur la page </a:t>
              </a:r>
              <a:r>
                <a:rPr lang="fr-FR" sz="1800" b="1">
                  <a:solidFill>
                    <a:srgbClr val="006AB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Cybersécurité pour le médico-social</a:t>
              </a:r>
              <a:r>
                <a:rPr lang="fr-FR" sz="1800" b="1">
                  <a:solidFill>
                    <a:srgbClr val="006AB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  <a:r>
                <a:rPr lang="fr-FR">
                  <a:solidFill>
                    <a:srgbClr val="006AB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2947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E1BE50E-3E52-A0BB-EC75-646A9D1685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1" b="0" i="0" u="none" strike="noStrike" kern="1200" cap="none" spc="0" normalizeH="0" baseline="0" noProof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Webinaire - La cybersécurité dans le médico-social : quelles premières actions mettre en place ?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BF7FDD5-1CF5-D080-F4D0-726844EC3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/>
              <a:t>Centre de ressources SSI mutualisées destiné aux ESMS des </a:t>
            </a:r>
            <a:r>
              <a:rPr lang="fr-FR" sz="2800" err="1"/>
              <a:t>PdL</a:t>
            </a:r>
            <a:endParaRPr lang="fr-FR" sz="2800"/>
          </a:p>
        </p:txBody>
      </p:sp>
      <p:sp>
        <p:nvSpPr>
          <p:cNvPr id="15" name="Espace réservé du texte 1">
            <a:extLst>
              <a:ext uri="{FF2B5EF4-FFF2-40B4-BE49-F238E27FC236}">
                <a16:creationId xmlns:a16="http://schemas.microsoft.com/office/drawing/2014/main" id="{F42F7884-E009-2C6C-306A-B461DA187832}"/>
              </a:ext>
            </a:extLst>
          </p:cNvPr>
          <p:cNvSpPr txBox="1">
            <a:spLocks/>
          </p:cNvSpPr>
          <p:nvPr/>
        </p:nvSpPr>
        <p:spPr>
          <a:xfrm>
            <a:off x="3455218" y="1691857"/>
            <a:ext cx="6075281" cy="746208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fr-FR"/>
            </a:defPPr>
            <a:lvl1pPr marL="0" algn="l" defTabSz="914400" rtl="0" eaLnBrk="1" latinLnBrk="0" hangingPunct="1">
              <a:defRPr sz="1001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61BF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structures </a:t>
            </a: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61BF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ont intégré la démarche et bénéficié d’un 1</a:t>
            </a:r>
            <a:r>
              <a:rPr kumimoji="0" lang="fr-FR" sz="2400" b="0" i="0" u="none" strike="noStrike" kern="1200" cap="none" spc="0" normalizeH="0" baseline="30000" noProof="0">
                <a:ln>
                  <a:noFill/>
                </a:ln>
                <a:solidFill>
                  <a:srgbClr val="61BF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</a:t>
            </a: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61BF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accompagnement.</a:t>
            </a:r>
          </a:p>
        </p:txBody>
      </p:sp>
      <p:sp>
        <p:nvSpPr>
          <p:cNvPr id="16" name="Espace réservé du texte 1">
            <a:extLst>
              <a:ext uri="{FF2B5EF4-FFF2-40B4-BE49-F238E27FC236}">
                <a16:creationId xmlns:a16="http://schemas.microsoft.com/office/drawing/2014/main" id="{199FE7AD-8A2C-FA68-A0CF-53CA92D1086F}"/>
              </a:ext>
            </a:extLst>
          </p:cNvPr>
          <p:cNvSpPr txBox="1">
            <a:spLocks/>
          </p:cNvSpPr>
          <p:nvPr/>
        </p:nvSpPr>
        <p:spPr>
          <a:xfrm>
            <a:off x="3455219" y="3381106"/>
            <a:ext cx="6785093" cy="50167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fr-FR"/>
            </a:defPPr>
            <a:lvl1pPr marL="0" algn="l" defTabSz="914400" rtl="0" eaLnBrk="1" latinLnBrk="0" hangingPunct="1">
              <a:defRPr sz="1001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CD42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accompagnements </a:t>
            </a:r>
            <a:r>
              <a:rPr kumimoji="0" lang="fr-FR" sz="2400" b="0" i="0" u="none" strike="noStrike" kern="1200" cap="none" spc="0" normalizeH="0" baseline="0" noProof="0">
                <a:ln>
                  <a:noFill/>
                </a:ln>
                <a:solidFill>
                  <a:srgbClr val="CD42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réalisés ou planifiés. </a:t>
            </a:r>
          </a:p>
        </p:txBody>
      </p:sp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051699A2-8E42-8BC9-873A-60208F848CB8}"/>
              </a:ext>
            </a:extLst>
          </p:cNvPr>
          <p:cNvSpPr txBox="1">
            <a:spLocks/>
          </p:cNvSpPr>
          <p:nvPr/>
        </p:nvSpPr>
        <p:spPr>
          <a:xfrm>
            <a:off x="4594261" y="4913465"/>
            <a:ext cx="5805332" cy="80216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fr-FR"/>
            </a:defPPr>
            <a:lvl1pPr marL="0" algn="l" defTabSz="914400" rtl="0" eaLnBrk="1" latinLnBrk="0" hangingPunct="1">
              <a:defRPr sz="1001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diagnostics de maturité de la sécurité du SI. </a:t>
            </a: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69BAB5D-3A5B-1497-9FB6-AAC73FB0ABF2}"/>
              </a:ext>
            </a:extLst>
          </p:cNvPr>
          <p:cNvSpPr txBox="1"/>
          <p:nvPr/>
        </p:nvSpPr>
        <p:spPr>
          <a:xfrm>
            <a:off x="2208926" y="1519306"/>
            <a:ext cx="1357234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00" b="1" i="0" u="none" strike="noStrike" kern="1200" cap="none" spc="0" normalizeH="0" baseline="0" noProof="0">
                <a:ln>
                  <a:noFill/>
                </a:ln>
                <a:solidFill>
                  <a:srgbClr val="61BFE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356944A-15ED-CF95-6CF6-2ADB392BC7C6}"/>
              </a:ext>
            </a:extLst>
          </p:cNvPr>
          <p:cNvSpPr txBox="1"/>
          <p:nvPr/>
        </p:nvSpPr>
        <p:spPr>
          <a:xfrm>
            <a:off x="3455219" y="4614957"/>
            <a:ext cx="1357234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9581458-3E89-B9A2-BFF8-A1C8226AFE7A}"/>
              </a:ext>
            </a:extLst>
          </p:cNvPr>
          <p:cNvSpPr txBox="1"/>
          <p:nvPr/>
        </p:nvSpPr>
        <p:spPr>
          <a:xfrm>
            <a:off x="2208926" y="3036517"/>
            <a:ext cx="1357234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600" b="1" i="0" u="none" strike="noStrike" kern="1200" cap="none" spc="0" normalizeH="0" baseline="0" noProof="0">
                <a:ln>
                  <a:noFill/>
                </a:ln>
                <a:solidFill>
                  <a:srgbClr val="CD425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89</a:t>
            </a:r>
          </a:p>
        </p:txBody>
      </p:sp>
      <p:sp>
        <p:nvSpPr>
          <p:cNvPr id="11" name="Espace réservé du texte 1">
            <a:extLst>
              <a:ext uri="{FF2B5EF4-FFF2-40B4-BE49-F238E27FC236}">
                <a16:creationId xmlns:a16="http://schemas.microsoft.com/office/drawing/2014/main" id="{6F92DA96-43E4-62B5-FF38-A98FB5332C1D}"/>
              </a:ext>
            </a:extLst>
          </p:cNvPr>
          <p:cNvSpPr txBox="1">
            <a:spLocks/>
          </p:cNvSpPr>
          <p:nvPr/>
        </p:nvSpPr>
        <p:spPr>
          <a:xfrm>
            <a:off x="444331" y="4918927"/>
            <a:ext cx="1775329" cy="746208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fr-FR"/>
            </a:defPPr>
            <a:lvl1pPr marL="0" algn="l" defTabSz="914400" rtl="0" eaLnBrk="1" latinLnBrk="0" hangingPunct="1">
              <a:defRPr sz="1001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dont</a:t>
            </a: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phique 12" descr="Hôpital avec un remplissage uni">
            <a:extLst>
              <a:ext uri="{FF2B5EF4-FFF2-40B4-BE49-F238E27FC236}">
                <a16:creationId xmlns:a16="http://schemas.microsoft.com/office/drawing/2014/main" id="{22DBE321-EF0D-8B4B-224D-C64D8EFA3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1380" y="1261944"/>
            <a:ext cx="1321232" cy="1321232"/>
          </a:xfrm>
          <a:prstGeom prst="rect">
            <a:avLst/>
          </a:prstGeom>
        </p:spPr>
      </p:pic>
      <p:pic>
        <p:nvPicPr>
          <p:cNvPr id="17" name="Graphique 16" descr="Poignée de main avec un remplissage uni">
            <a:extLst>
              <a:ext uri="{FF2B5EF4-FFF2-40B4-BE49-F238E27FC236}">
                <a16:creationId xmlns:a16="http://schemas.microsoft.com/office/drawing/2014/main" id="{5A6713D6-11FA-8F8B-EA59-4D8109E71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1380" y="2971289"/>
            <a:ext cx="1321232" cy="1321232"/>
          </a:xfrm>
          <a:prstGeom prst="rect">
            <a:avLst/>
          </a:prstGeom>
        </p:spPr>
      </p:pic>
      <p:pic>
        <p:nvPicPr>
          <p:cNvPr id="22" name="Graphique 21" descr="Compteur moyen avec un remplissage uni">
            <a:extLst>
              <a:ext uri="{FF2B5EF4-FFF2-40B4-BE49-F238E27FC236}">
                <a16:creationId xmlns:a16="http://schemas.microsoft.com/office/drawing/2014/main" id="{06429DF0-63A5-49D7-D4C0-ADEAA6377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08926" y="4553728"/>
            <a:ext cx="1058382" cy="1058382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99CF3D97-8F11-DAFB-975B-066788E7B9D1}"/>
              </a:ext>
            </a:extLst>
          </p:cNvPr>
          <p:cNvSpPr txBox="1"/>
          <p:nvPr/>
        </p:nvSpPr>
        <p:spPr>
          <a:xfrm>
            <a:off x="10565207" y="6393491"/>
            <a:ext cx="491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F8A1742-F394-BFA5-55CB-0A3D829CBE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F5D27-0B1C-4E41-A45F-C301EC922285}" type="slidenum">
              <a:rPr kumimoji="0" lang="fr-FR" sz="1001" b="1" i="0" u="none" strike="noStrike" kern="1200" cap="none" spc="0" normalizeH="0" baseline="0" noProof="0" smtClean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001" b="1" i="0" u="none" strike="noStrike" kern="1200" cap="none" spc="0" normalizeH="0" baseline="0" noProof="0">
              <a:ln>
                <a:noFill/>
              </a:ln>
              <a:solidFill>
                <a:srgbClr val="57575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84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7" grpId="0"/>
      <p:bldP spid="8" grpId="0"/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C3F809C-57CD-D92D-B444-24CFEED4F0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1" b="0" i="0" u="none" strike="noStrike" kern="1200" cap="none" spc="0" normalizeH="0" baseline="0" noProof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Webinaire - La cybersécurité dans le médico-social : quelles premières actions mettre en place ?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B5D0C97C-9AC9-1EAD-18A8-D8ED7DCEA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/>
              <a:t>Objectifs et modalités</a:t>
            </a:r>
            <a:br>
              <a:rPr lang="fr-FR" sz="2800"/>
            </a:br>
            <a:r>
              <a:rPr lang="fr-FR" i="1"/>
              <a:t>Diagnostic de maturité de la sécurité du SI en </a:t>
            </a:r>
            <a:r>
              <a:rPr lang="fr-FR" i="1" err="1"/>
              <a:t>PdL</a:t>
            </a:r>
            <a:endParaRPr lang="fr-FR" sz="2800" i="1"/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9D404D33-6E01-9DBA-3790-422908A17E2B}"/>
              </a:ext>
            </a:extLst>
          </p:cNvPr>
          <p:cNvSpPr txBox="1">
            <a:spLocks/>
          </p:cNvSpPr>
          <p:nvPr/>
        </p:nvSpPr>
        <p:spPr>
          <a:xfrm>
            <a:off x="1391072" y="1370320"/>
            <a:ext cx="5609722" cy="935348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fr-FR"/>
            </a:defPPr>
            <a:lvl1pPr marL="0" algn="l" defTabSz="914400" rtl="0" eaLnBrk="1" latinLnBrk="0" hangingPunct="1">
              <a:defRPr sz="1001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Opportunité</a:t>
            </a:r>
            <a:r>
              <a:rPr kumimoji="0" lang="fr-FR" sz="2000" b="0" i="0" u="none" strike="noStrike" kern="1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 de bénéficier d’un</a:t>
            </a:r>
            <a:r>
              <a:rPr kumimoji="0" lang="fr-FR" sz="2000" b="1" i="0" u="none" strike="noStrike" kern="1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 panorama à 360° </a:t>
            </a:r>
            <a:r>
              <a:rPr kumimoji="0" lang="fr-FR" sz="2000" b="0" i="0" u="none" strike="noStrike" kern="1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sur les </a:t>
            </a:r>
            <a:r>
              <a:rPr kumimoji="0" lang="fr-FR" sz="2000" b="1" i="0" u="none" strike="noStrike" kern="1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menaces</a:t>
            </a:r>
            <a:r>
              <a:rPr kumimoji="0" lang="fr-FR" sz="2000" b="0" i="0" u="none" strike="noStrike" kern="1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 et d’</a:t>
            </a:r>
            <a:r>
              <a:rPr kumimoji="0" lang="fr-FR" sz="2000" b="1" i="0" u="none" strike="noStrike" kern="1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un état des lieux</a:t>
            </a:r>
            <a:r>
              <a:rPr kumimoji="0" lang="fr-FR" sz="2000" b="0" i="0" u="none" strike="noStrike" kern="1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Calibri"/>
                <a:cs typeface="Times New Roman"/>
              </a:rPr>
              <a:t> de son positionnement par rapport aux référentiels nationaux.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 Light"/>
              <a:cs typeface="Calibri Ligh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EA53679-6ED9-1998-F450-E6C10DFB2445}"/>
              </a:ext>
            </a:extLst>
          </p:cNvPr>
          <p:cNvSpPr txBox="1"/>
          <p:nvPr/>
        </p:nvSpPr>
        <p:spPr>
          <a:xfrm>
            <a:off x="7561022" y="1162172"/>
            <a:ext cx="413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 que cela apporte à l’établissement :</a:t>
            </a:r>
          </a:p>
        </p:txBody>
      </p:sp>
      <p:pic>
        <p:nvPicPr>
          <p:cNvPr id="12" name="Image 11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50C9BD4F-74FF-9D7D-9A6B-5BE86C58B40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5753" y="3939517"/>
            <a:ext cx="937404" cy="923027"/>
          </a:xfrm>
          <a:prstGeom prst="rect">
            <a:avLst/>
          </a:prstGeom>
        </p:spPr>
      </p:pic>
      <p:pic>
        <p:nvPicPr>
          <p:cNvPr id="13" name="Image 12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5B4D4CE3-D0E7-2F8B-9A7E-7774DC566C3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4791" y="1359773"/>
            <a:ext cx="1239329" cy="113868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8FBFA05-FEBB-7E0D-1789-E578BF6714E4}"/>
              </a:ext>
            </a:extLst>
          </p:cNvPr>
          <p:cNvSpPr txBox="1"/>
          <p:nvPr/>
        </p:nvSpPr>
        <p:spPr>
          <a:xfrm>
            <a:off x="1327128" y="4074006"/>
            <a:ext cx="573761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Entretien de 3h (max), en distanciel, avec un intervenant indépendant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​.</a:t>
            </a: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0349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85F3C84-870E-2FD2-EB9A-BA057096E156}"/>
              </a:ext>
            </a:extLst>
          </p:cNvPr>
          <p:cNvSpPr txBox="1"/>
          <p:nvPr/>
        </p:nvSpPr>
        <p:spPr>
          <a:xfrm>
            <a:off x="1374120" y="2826042"/>
            <a:ext cx="560972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Accessible au travers du 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centre de ressources SSI mutualisées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à destination des ESMS adhérents du GCS e-santé </a:t>
            </a:r>
            <a:r>
              <a:rPr kumimoji="0" lang="fr-FR" sz="2000" b="0" i="0" u="none" strike="noStrike" kern="1200" cap="none" spc="0" normalizeH="0" baseline="0" noProof="0" err="1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PdL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fr-FR" sz="2000" b="0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Calibri Light"/>
                <a:cs typeface="Calibri Light"/>
              </a:rPr>
              <a:t>​</a:t>
            </a:r>
            <a:endParaRPr kumimoji="0" lang="fr-FR" sz="2000" b="0" i="0" u="none" strike="noStrike" kern="1200" cap="none" spc="0" normalizeH="0" baseline="0" noProof="0">
              <a:ln>
                <a:noFill/>
              </a:ln>
              <a:solidFill>
                <a:srgbClr val="03499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EA6DC19-D586-B639-C5B6-DE34649BC08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9489" y="2780060"/>
            <a:ext cx="1109932" cy="923028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1FD790BF-5D3E-881F-522A-5BAF9220A28C}"/>
              </a:ext>
            </a:extLst>
          </p:cNvPr>
          <p:cNvGrpSpPr/>
          <p:nvPr/>
        </p:nvGrpSpPr>
        <p:grpSpPr>
          <a:xfrm>
            <a:off x="7453141" y="1684958"/>
            <a:ext cx="4354478" cy="3758602"/>
            <a:chOff x="7969373" y="1859414"/>
            <a:chExt cx="3658867" cy="4567975"/>
          </a:xfrm>
          <a:solidFill>
            <a:schemeClr val="bg2"/>
          </a:solidFill>
        </p:grpSpPr>
        <p:sp>
          <p:nvSpPr>
            <p:cNvPr id="18" name="Forme libre : forme 6">
              <a:extLst>
                <a:ext uri="{FF2B5EF4-FFF2-40B4-BE49-F238E27FC236}">
                  <a16:creationId xmlns:a16="http://schemas.microsoft.com/office/drawing/2014/main" id="{29AE486D-C8AE-0D25-B4BA-415F6017B679}"/>
                </a:ext>
              </a:extLst>
            </p:cNvPr>
            <p:cNvSpPr/>
            <p:nvPr/>
          </p:nvSpPr>
          <p:spPr>
            <a:xfrm>
              <a:off x="9829995" y="1859414"/>
              <a:ext cx="1798245" cy="1400415"/>
            </a:xfrm>
            <a:prstGeom prst="flowChartAlternateProcess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6310" tIns="344111" rIns="306311" bIns="34411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Cibler ses priorités</a:t>
              </a:r>
            </a:p>
          </p:txBody>
        </p:sp>
        <p:sp>
          <p:nvSpPr>
            <p:cNvPr id="19" name="Forme libre : forme 8">
              <a:extLst>
                <a:ext uri="{FF2B5EF4-FFF2-40B4-BE49-F238E27FC236}">
                  <a16:creationId xmlns:a16="http://schemas.microsoft.com/office/drawing/2014/main" id="{277BA822-214D-6250-C9F9-F4DDBE887650}"/>
                </a:ext>
              </a:extLst>
            </p:cNvPr>
            <p:cNvSpPr/>
            <p:nvPr/>
          </p:nvSpPr>
          <p:spPr>
            <a:xfrm>
              <a:off x="7969373" y="1859414"/>
              <a:ext cx="1798245" cy="1400210"/>
            </a:xfrm>
            <a:prstGeom prst="flowChartAlternateProcess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2970" tIns="290771" rIns="252971" bIns="29077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Savoir où il se situe</a:t>
              </a:r>
            </a:p>
          </p:txBody>
        </p:sp>
        <p:sp>
          <p:nvSpPr>
            <p:cNvPr id="20" name="Forme libre : forme 9">
              <a:extLst>
                <a:ext uri="{FF2B5EF4-FFF2-40B4-BE49-F238E27FC236}">
                  <a16:creationId xmlns:a16="http://schemas.microsoft.com/office/drawing/2014/main" id="{285845EA-7FC6-1BFF-FB7D-70590A0F519E}"/>
                </a:ext>
              </a:extLst>
            </p:cNvPr>
            <p:cNvSpPr/>
            <p:nvPr/>
          </p:nvSpPr>
          <p:spPr>
            <a:xfrm>
              <a:off x="7969373" y="3347750"/>
              <a:ext cx="1798245" cy="1492931"/>
            </a:xfrm>
            <a:prstGeom prst="flowChartAlternateProcess">
              <a:avLst/>
            </a:pr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6310" tIns="344111" rIns="306311" bIns="34411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Faire un état des lieux complet</a:t>
              </a:r>
            </a:p>
          </p:txBody>
        </p:sp>
        <p:sp>
          <p:nvSpPr>
            <p:cNvPr id="21" name="Forme libre : forme 11">
              <a:extLst>
                <a:ext uri="{FF2B5EF4-FFF2-40B4-BE49-F238E27FC236}">
                  <a16:creationId xmlns:a16="http://schemas.microsoft.com/office/drawing/2014/main" id="{1954A266-8731-8E6A-C6EE-1DF0AF94AC0D}"/>
                </a:ext>
              </a:extLst>
            </p:cNvPr>
            <p:cNvSpPr/>
            <p:nvPr/>
          </p:nvSpPr>
          <p:spPr>
            <a:xfrm>
              <a:off x="9829995" y="3347750"/>
              <a:ext cx="1798245" cy="1492724"/>
            </a:xfrm>
            <a:prstGeom prst="flowChartAlternateProcess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2970" tIns="290771" rIns="252971" bIns="29077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Partager les constats</a:t>
              </a:r>
            </a:p>
          </p:txBody>
        </p:sp>
        <p:sp>
          <p:nvSpPr>
            <p:cNvPr id="22" name="Forme libre : forme 12">
              <a:extLst>
                <a:ext uri="{FF2B5EF4-FFF2-40B4-BE49-F238E27FC236}">
                  <a16:creationId xmlns:a16="http://schemas.microsoft.com/office/drawing/2014/main" id="{7E85DC05-D896-31C6-EAC8-02C5F45C6581}"/>
                </a:ext>
              </a:extLst>
            </p:cNvPr>
            <p:cNvSpPr/>
            <p:nvPr/>
          </p:nvSpPr>
          <p:spPr>
            <a:xfrm>
              <a:off x="9829995" y="4934665"/>
              <a:ext cx="1798245" cy="1492724"/>
            </a:xfrm>
            <a:prstGeom prst="flowChartAlternateProcess">
              <a:avLst/>
            </a:prstGeom>
            <a:solidFill>
              <a:srgbClr val="01499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6310" tIns="344111" rIns="306311" bIns="34411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Obtenir des livrables personnalisés*</a:t>
              </a:r>
            </a:p>
          </p:txBody>
        </p:sp>
        <p:sp>
          <p:nvSpPr>
            <p:cNvPr id="23" name="Forme libre : forme 14">
              <a:extLst>
                <a:ext uri="{FF2B5EF4-FFF2-40B4-BE49-F238E27FC236}">
                  <a16:creationId xmlns:a16="http://schemas.microsoft.com/office/drawing/2014/main" id="{541C59DE-7867-84C2-2F16-379696B8A96C}"/>
                </a:ext>
              </a:extLst>
            </p:cNvPr>
            <p:cNvSpPr/>
            <p:nvPr/>
          </p:nvSpPr>
          <p:spPr>
            <a:xfrm>
              <a:off x="7969373" y="4934665"/>
              <a:ext cx="1798245" cy="1492724"/>
            </a:xfrm>
            <a:prstGeom prst="flowChartAlternateProcess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52970" tIns="290771" rIns="252971" bIns="290770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7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Mieux comprendre les sujets liés au SI</a:t>
              </a:r>
            </a:p>
          </p:txBody>
        </p:sp>
      </p:grpSp>
      <p:pic>
        <p:nvPicPr>
          <p:cNvPr id="24" name="Graphique 23" descr="Pièces contour">
            <a:extLst>
              <a:ext uri="{FF2B5EF4-FFF2-40B4-BE49-F238E27FC236}">
                <a16:creationId xmlns:a16="http://schemas.microsoft.com/office/drawing/2014/main" id="{2D6E78EA-6167-23C4-BE3C-37C3A877B16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5488" y="5109322"/>
            <a:ext cx="914400" cy="9144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60DFD893-DD45-B69F-A545-7A402FF30DDC}"/>
              </a:ext>
            </a:extLst>
          </p:cNvPr>
          <p:cNvSpPr txBox="1"/>
          <p:nvPr/>
        </p:nvSpPr>
        <p:spPr>
          <a:xfrm>
            <a:off x="1327128" y="5109322"/>
            <a:ext cx="57376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Diagnostic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pris en charge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par l’ARS Pays de la Loire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pour les adhérents du Groupement e-santé Pays de la Loire.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57575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A74D04-5348-9672-F9AC-141272E32E93}"/>
              </a:ext>
            </a:extLst>
          </p:cNvPr>
          <p:cNvSpPr txBox="1"/>
          <p:nvPr/>
        </p:nvSpPr>
        <p:spPr>
          <a:xfrm>
            <a:off x="10528263" y="6393491"/>
            <a:ext cx="491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1E78491-38F4-2FFF-7688-EDB93347A03D}"/>
              </a:ext>
            </a:extLst>
          </p:cNvPr>
          <p:cNvSpPr txBox="1"/>
          <p:nvPr/>
        </p:nvSpPr>
        <p:spPr>
          <a:xfrm>
            <a:off x="7453141" y="5566522"/>
            <a:ext cx="4354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</a:t>
            </a: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srgbClr val="5757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Rapport complet (PDF) + Synthèse managériale présentée en séance (PDF) + Outil de suivi du plan d’action (Excel)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40B87E-F53B-EB7F-C137-5EAC92D8B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F5D27-0B1C-4E41-A45F-C301EC922285}" type="slidenum">
              <a:rPr kumimoji="0" lang="fr-FR" sz="1001" b="1" i="0" u="none" strike="noStrike" kern="1200" cap="none" spc="0" normalizeH="0" baseline="0" noProof="0" smtClean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fr-FR" sz="1001" b="1" i="0" u="none" strike="noStrike" kern="1200" cap="none" spc="0" normalizeH="0" baseline="0" noProof="0">
              <a:ln>
                <a:noFill/>
              </a:ln>
              <a:solidFill>
                <a:srgbClr val="57575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14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  <p:bldP spid="14" grpId="0"/>
      <p:bldP spid="15" grpId="0"/>
      <p:bldP spid="25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700B9C5-CECC-3AC2-420E-CA95ECECE0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1" b="0" i="0" u="none" strike="noStrike" kern="1200" cap="none" spc="0" normalizeH="0" baseline="0" noProof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Webinaire - La cybersécurité dans le médico-social : quelles premières actions mettre en place ?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403A3994-3298-62B1-D823-92E71498A9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6000" y="1969280"/>
            <a:ext cx="7715040" cy="3523821"/>
          </a:xfrm>
        </p:spPr>
        <p:txBody>
          <a:bodyPr/>
          <a:lstStyle/>
          <a:p>
            <a:pPr algn="ctr"/>
            <a:r>
              <a:rPr lang="fr-FR" sz="4400"/>
              <a:t>Résidence de La Rochefoucauld</a:t>
            </a:r>
          </a:p>
          <a:p>
            <a:pPr algn="ctr"/>
            <a:r>
              <a:rPr lang="fr-FR" sz="3200" b="0" i="1"/>
              <a:t>Diagnostic de maturité de la sécurité du SI. </a:t>
            </a:r>
          </a:p>
          <a:p>
            <a:pPr algn="ctr"/>
            <a:endParaRPr lang="fr-FR" sz="3200"/>
          </a:p>
          <a:p>
            <a:pPr algn="ctr"/>
            <a:r>
              <a:rPr lang="fr-FR" sz="2400">
                <a:solidFill>
                  <a:schemeClr val="tx1"/>
                </a:solidFill>
              </a:rPr>
              <a:t>Par Monsieur PERRIN, directeur de l’établissement. 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2FBD0E82-7E5F-2461-3B22-B42291E9B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/>
              <a:t>Retour d’expérience </a:t>
            </a:r>
          </a:p>
        </p:txBody>
      </p:sp>
      <p:pic>
        <p:nvPicPr>
          <p:cNvPr id="11" name="Image 10" descr="Une image contenant Graphique, clipart, conception, créativité&#10;&#10;Le contenu généré par l’IA peut être incorrect.">
            <a:extLst>
              <a:ext uri="{FF2B5EF4-FFF2-40B4-BE49-F238E27FC236}">
                <a16:creationId xmlns:a16="http://schemas.microsoft.com/office/drawing/2014/main" id="{F9EFBE56-E130-1930-2FCB-E172AA975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5621" y="2279446"/>
            <a:ext cx="3645959" cy="230509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BFC00D7-A8DB-5221-B720-B10E9AB56747}"/>
              </a:ext>
            </a:extLst>
          </p:cNvPr>
          <p:cNvSpPr txBox="1"/>
          <p:nvPr/>
        </p:nvSpPr>
        <p:spPr>
          <a:xfrm>
            <a:off x="10528263" y="6393491"/>
            <a:ext cx="4919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srgbClr val="03499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013CBD-7E9E-3A27-5263-C72FBD08A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F5D27-0B1C-4E41-A45F-C301EC922285}" type="slidenum">
              <a:rPr kumimoji="0" lang="fr-FR" sz="1001" b="1" i="0" u="none" strike="noStrike" kern="1200" cap="none" spc="0" normalizeH="0" baseline="0" noProof="0" smtClean="0">
                <a:ln>
                  <a:noFill/>
                </a:ln>
                <a:solidFill>
                  <a:srgbClr val="575756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FR" sz="1001" b="1" i="0" u="none" strike="noStrike" kern="1200" cap="none" spc="0" normalizeH="0" baseline="0" noProof="0">
              <a:ln>
                <a:noFill/>
              </a:ln>
              <a:solidFill>
                <a:srgbClr val="575756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8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79545-737E-3878-4B89-77B2CA0E4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68AACFB-B3E7-C704-4AA2-927392D68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414" y="232158"/>
            <a:ext cx="7904859" cy="616429"/>
          </a:xfrm>
        </p:spPr>
        <p:txBody>
          <a:bodyPr>
            <a:normAutofit/>
          </a:bodyPr>
          <a:lstStyle/>
          <a:p>
            <a:r>
              <a:rPr lang="fr-FR" sz="2000"/>
              <a:t>Les premières actions à mener (1/6)</a:t>
            </a:r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36C9675-D021-9BE2-807F-8CD356D75C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4" t="9767" r="72166" b="45763"/>
          <a:stretch/>
        </p:blipFill>
        <p:spPr>
          <a:xfrm>
            <a:off x="485808" y="1038237"/>
            <a:ext cx="3141305" cy="2594774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625BD7C-03A1-BAEA-A142-C4736CB5F37D}"/>
              </a:ext>
            </a:extLst>
          </p:cNvPr>
          <p:cNvSpPr/>
          <p:nvPr/>
        </p:nvSpPr>
        <p:spPr>
          <a:xfrm>
            <a:off x="259694" y="3768520"/>
            <a:ext cx="3787871" cy="9258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minima, schématisez où sont vos données et serveurs, les flux,… de manière macro. </a:t>
            </a:r>
            <a:r>
              <a:rPr lang="fr-FR" sz="1400" b="1">
                <a:solidFill>
                  <a:srgbClr val="44BE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Cela vous permettra d’identifier les points à sécuriser et les mesures de protection adaptées à prévoir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E18E1A9-BB32-9141-5CFE-F23251F896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11" t="53542" r="67956"/>
          <a:stretch/>
        </p:blipFill>
        <p:spPr>
          <a:xfrm>
            <a:off x="4402152" y="1112349"/>
            <a:ext cx="3264408" cy="2446549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8048A51-4EBA-0E6E-11C8-91B351DF699B}"/>
              </a:ext>
            </a:extLst>
          </p:cNvPr>
          <p:cNvSpPr/>
          <p:nvPr/>
        </p:nvSpPr>
        <p:spPr>
          <a:xfrm>
            <a:off x="4198574" y="3618627"/>
            <a:ext cx="3671564" cy="9258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>
                <a:solidFill>
                  <a:srgbClr val="1E29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Réaliser des sauvegardes régulières permettra une reprise plus rapide des activités, notamment en cas d’attaque par rançongiciel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AC4E965-2976-9A77-BF12-0C9E6B8DD8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001" t="10177" r="37506" b="53056"/>
          <a:stretch/>
        </p:blipFill>
        <p:spPr>
          <a:xfrm>
            <a:off x="8326545" y="1163118"/>
            <a:ext cx="3145537" cy="1936191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FBACCD1-7C79-048E-8BBE-6E5E78395B2E}"/>
              </a:ext>
            </a:extLst>
          </p:cNvPr>
          <p:cNvSpPr/>
          <p:nvPr/>
        </p:nvSpPr>
        <p:spPr>
          <a:xfrm>
            <a:off x="8057435" y="3600793"/>
            <a:ext cx="3958075" cy="11505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attaquants comptent soit sur la négligence des utilisateurs soit</a:t>
            </a:r>
            <a:r>
              <a:rPr lang="fr-FR" sz="1400" b="1">
                <a:solidFill>
                  <a:srgbClr val="F488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sur la vulnérabilité d’un service exposé sur Internet, accentuée par l’absence de mises à jour</a:t>
            </a:r>
            <a:endParaRPr lang="fr-FR" sz="1400">
              <a:solidFill>
                <a:srgbClr val="F4884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3B86239-699A-505C-4C4B-A9BD4152D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757" y="4891854"/>
            <a:ext cx="551314" cy="778619"/>
          </a:xfrm>
          <a:prstGeom prst="rect">
            <a:avLst/>
          </a:prstGeom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D950DEFE-5A74-6C79-C47F-29DB94B14C0A}"/>
              </a:ext>
            </a:extLst>
          </p:cNvPr>
          <p:cNvSpPr/>
          <p:nvPr/>
        </p:nvSpPr>
        <p:spPr>
          <a:xfrm>
            <a:off x="465011" y="5627061"/>
            <a:ext cx="2230263" cy="9258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Cartographie du SI – Guide d’élaboration en 5 étapes </a:t>
            </a:r>
          </a:p>
          <a:p>
            <a:pPr algn="ctr"/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ANSSI</a:t>
            </a:r>
            <a:endParaRPr lang="fr-FR" sz="1100" i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21106463-7EAD-9EF6-0DAC-1C9BF30FF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034" y="4829912"/>
            <a:ext cx="1068577" cy="104685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ABE7770-0C72-E78A-7271-B428270594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6364" y="4848525"/>
            <a:ext cx="925114" cy="610720"/>
          </a:xfrm>
          <a:prstGeom prst="rect">
            <a:avLst/>
          </a:prstGeom>
        </p:spPr>
      </p:pic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F9A92F4-9C29-7B0E-C0B9-1C706159F04B}"/>
              </a:ext>
            </a:extLst>
          </p:cNvPr>
          <p:cNvSpPr/>
          <p:nvPr/>
        </p:nvSpPr>
        <p:spPr>
          <a:xfrm>
            <a:off x="5361478" y="4656470"/>
            <a:ext cx="2137882" cy="9258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Pourquoi et comment bien gérer ses sauvegardes ? </a:t>
            </a:r>
            <a:endParaRPr lang="fr-FR" sz="1100" i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BD80259-58A9-77A4-022D-555300CCB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2701" y="5456124"/>
            <a:ext cx="1162073" cy="112518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8CC248A2-698E-EC99-4536-32AF2A42D5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159" y="4845404"/>
            <a:ext cx="925114" cy="61072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43541627-051A-55D4-29DF-A5E15D41CE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4229" y="5353741"/>
            <a:ext cx="1257145" cy="1227565"/>
          </a:xfrm>
          <a:prstGeom prst="rect">
            <a:avLst/>
          </a:prstGeom>
        </p:spPr>
      </p:pic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D67F143A-96F3-B423-99B2-D4483614DBDA}"/>
              </a:ext>
            </a:extLst>
          </p:cNvPr>
          <p:cNvSpPr/>
          <p:nvPr/>
        </p:nvSpPr>
        <p:spPr>
          <a:xfrm>
            <a:off x="9158273" y="4657266"/>
            <a:ext cx="2137882" cy="9258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/>
              </a:rPr>
              <a:t>Pourquoi et comment bien gérer ses mises à jour ? </a:t>
            </a:r>
            <a:endParaRPr lang="fr-FR" sz="1100" i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0129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3575F-2FDA-488E-8FE6-C3718799C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F0D2055-CF70-5FBD-D6FA-D0DDBBC32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414" y="232158"/>
            <a:ext cx="7904859" cy="616429"/>
          </a:xfrm>
        </p:spPr>
        <p:txBody>
          <a:bodyPr>
            <a:normAutofit/>
          </a:bodyPr>
          <a:lstStyle/>
          <a:p>
            <a:r>
              <a:rPr lang="fr-FR" sz="2000"/>
              <a:t>Les premières actions à mener (2/6)</a:t>
            </a:r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C66D8CE-CB68-7A77-DE9C-060B494931C0}"/>
              </a:ext>
            </a:extLst>
          </p:cNvPr>
          <p:cNvSpPr/>
          <p:nvPr/>
        </p:nvSpPr>
        <p:spPr>
          <a:xfrm>
            <a:off x="476273" y="2619665"/>
            <a:ext cx="3433229" cy="9258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>
                <a:solidFill>
                  <a:srgbClr val="968B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L’antivirus permet de bloquer une attaque par rançongiciel et de réduire le risque de compromission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2609DF3-AD09-9F0A-F8DE-DBD3627457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996" t="50938" r="37905" b="19370"/>
          <a:stretch/>
        </p:blipFill>
        <p:spPr>
          <a:xfrm>
            <a:off x="705610" y="976603"/>
            <a:ext cx="3100407" cy="15636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4947A5A-75CE-3776-E51F-9659CFAEAB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064" t="7225" r="4403" b="53056"/>
          <a:stretch/>
        </p:blipFill>
        <p:spPr>
          <a:xfrm>
            <a:off x="4169696" y="997421"/>
            <a:ext cx="3264408" cy="20916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3FE0FFC-5739-B67B-0F0C-2EC8B2B2D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08" y="3704101"/>
            <a:ext cx="925114" cy="6107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94535DA-AC9D-DE0E-25A3-D828423E9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365" y="4231218"/>
            <a:ext cx="1098591" cy="1085408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5DA1095-AB4E-8903-DA53-880D743D1877}"/>
              </a:ext>
            </a:extLst>
          </p:cNvPr>
          <p:cNvSpPr/>
          <p:nvPr/>
        </p:nvSpPr>
        <p:spPr>
          <a:xfrm>
            <a:off x="1253414" y="3462490"/>
            <a:ext cx="2137882" cy="9258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Les antivirus</a:t>
            </a:r>
            <a:endParaRPr lang="fr-FR" sz="1100" i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ABA202A3-448C-9605-1009-AE519DF69EBD}"/>
              </a:ext>
            </a:extLst>
          </p:cNvPr>
          <p:cNvCxnSpPr>
            <a:cxnSpLocks/>
          </p:cNvCxnSpPr>
          <p:nvPr/>
        </p:nvCxnSpPr>
        <p:spPr>
          <a:xfrm>
            <a:off x="3922654" y="1243752"/>
            <a:ext cx="20563" cy="510218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D64DFE94-FC39-2DC9-CEED-932789A40F07}"/>
              </a:ext>
            </a:extLst>
          </p:cNvPr>
          <p:cNvSpPr txBox="1"/>
          <p:nvPr/>
        </p:nvSpPr>
        <p:spPr>
          <a:xfrm>
            <a:off x="4594994" y="3340652"/>
            <a:ext cx="7232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>
                <a:solidFill>
                  <a:srgbClr val="6F00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est recommandé d’activer une authentification multi-facteurs pour les applications qui gèrent de la donnée de santé </a:t>
            </a:r>
            <a:r>
              <a:rPr lang="fr-FR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(par exemple, le DUI). L’authentification multi-facteurs permet de renforcer la sécurité de l’accès à vos comptes grâce à l’ajout d’un ou de plusieurs facteurs d’authentification :</a:t>
            </a:r>
          </a:p>
        </p:txBody>
      </p:sp>
      <p:pic>
        <p:nvPicPr>
          <p:cNvPr id="1026" name="Picture 2" descr="authentification ">
            <a:extLst>
              <a:ext uri="{FF2B5EF4-FFF2-40B4-BE49-F238E27FC236}">
                <a16:creationId xmlns:a16="http://schemas.microsoft.com/office/drawing/2014/main" id="{C0EE9558-81FA-640E-7BF2-7DA9D7C8A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352" y="3318087"/>
            <a:ext cx="386014" cy="38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0BD3B0E1-571D-07B1-3A82-39D99E578EEE}"/>
              </a:ext>
            </a:extLst>
          </p:cNvPr>
          <p:cNvSpPr txBox="1"/>
          <p:nvPr/>
        </p:nvSpPr>
        <p:spPr>
          <a:xfrm>
            <a:off x="5397560" y="4342410"/>
            <a:ext cx="1920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b="1">
                <a:solidFill>
                  <a:srgbClr val="6F00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Login / Mot de passe</a:t>
            </a:r>
            <a:endParaRPr lang="fr-FR" sz="14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ajouter ">
            <a:extLst>
              <a:ext uri="{FF2B5EF4-FFF2-40B4-BE49-F238E27FC236}">
                <a16:creationId xmlns:a16="http://schemas.microsoft.com/office/drawing/2014/main" id="{8D698766-52E7-D8D2-ACFB-6949FFE3B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056" y="4255931"/>
            <a:ext cx="454012" cy="45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DC552B7C-3D75-7AD8-B6FE-1E837BF2A06A}"/>
              </a:ext>
            </a:extLst>
          </p:cNvPr>
          <p:cNvSpPr txBox="1"/>
          <p:nvPr/>
        </p:nvSpPr>
        <p:spPr>
          <a:xfrm>
            <a:off x="7926388" y="4221327"/>
            <a:ext cx="3309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rgbClr val="6F003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Facteur d’authentification supplémentaire </a:t>
            </a:r>
          </a:p>
          <a:p>
            <a:pPr algn="ctr"/>
            <a:r>
              <a:rPr lang="fr-FR" sz="14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(code reçu par mail ou SMS par exemple)</a:t>
            </a:r>
          </a:p>
        </p:txBody>
      </p:sp>
      <p:pic>
        <p:nvPicPr>
          <p:cNvPr id="1030" name="Picture 6" descr="e-mail ">
            <a:extLst>
              <a:ext uri="{FF2B5EF4-FFF2-40B4-BE49-F238E27FC236}">
                <a16:creationId xmlns:a16="http://schemas.microsoft.com/office/drawing/2014/main" id="{63344B0D-4EFE-4F0D-BB30-061A9BF28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030" y="4386853"/>
            <a:ext cx="343757" cy="34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ms ">
            <a:extLst>
              <a:ext uri="{FF2B5EF4-FFF2-40B4-BE49-F238E27FC236}">
                <a16:creationId xmlns:a16="http://schemas.microsoft.com/office/drawing/2014/main" id="{40D9A9CC-A265-9845-20B1-C2DE0F19A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113" y="4140765"/>
            <a:ext cx="405588" cy="40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A08E83F-8C09-F136-E714-E53DAE9EB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160" y="5455046"/>
            <a:ext cx="614298" cy="405533"/>
          </a:xfrm>
          <a:prstGeom prst="rect">
            <a:avLst/>
          </a:prstGeom>
        </p:spPr>
      </p:pic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5F8AB4D1-6AC5-B665-CBB3-56AC596263F2}"/>
              </a:ext>
            </a:extLst>
          </p:cNvPr>
          <p:cNvSpPr/>
          <p:nvPr/>
        </p:nvSpPr>
        <p:spPr>
          <a:xfrm>
            <a:off x="4705803" y="4668280"/>
            <a:ext cx="1893113" cy="9258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/>
              </a:rPr>
              <a:t>Pourquoi et comment bien gérer ses mots de passe ? </a:t>
            </a:r>
            <a:endParaRPr lang="fr-FR" sz="1100" i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01360335-8894-EA79-4564-7426129ECE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12483" y="5422453"/>
            <a:ext cx="1035995" cy="1066987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96B2403-14EE-F3F4-CD43-A112CA655F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43868" y="5373219"/>
            <a:ext cx="718783" cy="1066987"/>
          </a:xfrm>
          <a:prstGeom prst="rect">
            <a:avLst/>
          </a:prstGeom>
        </p:spPr>
      </p:pic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D26558B5-2B71-41A2-8073-31D8FCDCFAD7}"/>
              </a:ext>
            </a:extLst>
          </p:cNvPr>
          <p:cNvSpPr/>
          <p:nvPr/>
        </p:nvSpPr>
        <p:spPr>
          <a:xfrm>
            <a:off x="7207603" y="4999698"/>
            <a:ext cx="1893113" cy="9258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4"/>
              </a:rPr>
              <a:t>Recommandations relatives à l'authentification </a:t>
            </a:r>
            <a:r>
              <a:rPr lang="fr-FR" sz="1100" i="1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4"/>
              </a:rPr>
              <a:t>multifacteur</a:t>
            </a:r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4"/>
              </a:rPr>
              <a:t> et aux mots de passe</a:t>
            </a:r>
            <a:endParaRPr lang="fr-FR" sz="1100" i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ANSSI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75F648A6-F09A-7A4B-ED03-0A1BD3411B5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39887" y="5931729"/>
            <a:ext cx="755689" cy="793791"/>
          </a:xfrm>
          <a:prstGeom prst="rect">
            <a:avLst/>
          </a:prstGeom>
        </p:spPr>
      </p:pic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FF3EA78C-0AAF-950D-0274-28574A41B66B}"/>
              </a:ext>
            </a:extLst>
          </p:cNvPr>
          <p:cNvSpPr/>
          <p:nvPr/>
        </p:nvSpPr>
        <p:spPr>
          <a:xfrm>
            <a:off x="8649618" y="1586912"/>
            <a:ext cx="2586287" cy="1133336"/>
          </a:xfrm>
          <a:prstGeom prst="roundRect">
            <a:avLst/>
          </a:prstGeom>
          <a:solidFill>
            <a:srgbClr val="D8BF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Utilisez un gestionnaire de mots de passe sécurisé et gratuit certifié par l’ANSSI, comme le logiciel </a:t>
            </a:r>
            <a:r>
              <a:rPr lang="fr-FR" sz="1400" b="1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KeePass</a:t>
            </a:r>
            <a:endParaRPr lang="fr-FR" sz="1400" b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" name="Picture 2" descr="astuces rapides ">
            <a:extLst>
              <a:ext uri="{FF2B5EF4-FFF2-40B4-BE49-F238E27FC236}">
                <a16:creationId xmlns:a16="http://schemas.microsoft.com/office/drawing/2014/main" id="{6FB16E61-5AA9-695D-F06A-9B73E991A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594" y="1441229"/>
            <a:ext cx="359881" cy="35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135D37C-C2D4-4D95-B277-2D1167FA3D2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84228" y="5906712"/>
            <a:ext cx="847769" cy="860469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39223607-66FD-F358-2399-65F9D425C4FA}"/>
              </a:ext>
            </a:extLst>
          </p:cNvPr>
          <p:cNvSpPr/>
          <p:nvPr/>
        </p:nvSpPr>
        <p:spPr>
          <a:xfrm>
            <a:off x="9165627" y="4980829"/>
            <a:ext cx="2633989" cy="9258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Webinaire « </a:t>
            </a:r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8"/>
              </a:rPr>
              <a:t>Sécuriser la chaîne d’identification électronique des professionnels en structure : premières étapes à mener et RETEX de lauréats </a:t>
            </a:r>
            <a:r>
              <a:rPr lang="fr-FR" sz="1100" i="1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8"/>
              </a:rPr>
              <a:t>HospiConnect</a:t>
            </a:r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8"/>
              </a:rPr>
              <a:t> </a:t>
            </a:r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le 20/06</a:t>
            </a:r>
          </a:p>
        </p:txBody>
      </p:sp>
    </p:spTree>
    <p:extLst>
      <p:ext uri="{BB962C8B-B14F-4D97-AF65-F5344CB8AC3E}">
        <p14:creationId xmlns:p14="http://schemas.microsoft.com/office/powerpoint/2010/main" val="2742133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950C8-EBBD-5D71-1EDB-C7F9D1FB8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F0C0E82-51D8-B215-D792-F33B18F96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414" y="232158"/>
            <a:ext cx="7904859" cy="616429"/>
          </a:xfrm>
        </p:spPr>
        <p:txBody>
          <a:bodyPr>
            <a:normAutofit/>
          </a:bodyPr>
          <a:lstStyle/>
          <a:p>
            <a:r>
              <a:rPr lang="fr-FR" sz="2000"/>
              <a:t>Les premières actions à mener (3/6)</a:t>
            </a:r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E5D75E37-3D5D-E2CB-C2CB-D93E77223071}"/>
              </a:ext>
            </a:extLst>
          </p:cNvPr>
          <p:cNvSpPr/>
          <p:nvPr/>
        </p:nvSpPr>
        <p:spPr>
          <a:xfrm>
            <a:off x="1" y="2860994"/>
            <a:ext cx="4050792" cy="17266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>
                <a:solidFill>
                  <a:srgbClr val="8FC06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L’activation d’un pare-feu protège principalement contre les attaques venant d’Internet et permet de ralentir ou de limiter l’action d’un acteur malveillant ayant pris le contrôle du poste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0109343-7373-43E8-1ED4-D96833CC4F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171" t="50938" r="4737" b="9344"/>
          <a:stretch/>
        </p:blipFill>
        <p:spPr>
          <a:xfrm>
            <a:off x="270677" y="1042063"/>
            <a:ext cx="3328417" cy="209163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7AB0C6C-F9AD-B5E8-57FC-CCD96174B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77" y="4592604"/>
            <a:ext cx="982737" cy="1107005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9C3483C-87B6-6687-5C80-0167CD36D875}"/>
              </a:ext>
            </a:extLst>
          </p:cNvPr>
          <p:cNvSpPr/>
          <p:nvPr/>
        </p:nvSpPr>
        <p:spPr>
          <a:xfrm>
            <a:off x="1253414" y="4442446"/>
            <a:ext cx="2137882" cy="9258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Recommandations pour choisir des </a:t>
            </a:r>
            <a:r>
              <a:rPr lang="fr-FR" sz="1100" i="1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pare-feux</a:t>
            </a:r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 maîtrisés dans les zones exposées à Internet</a:t>
            </a:r>
          </a:p>
          <a:p>
            <a:pPr algn="ctr"/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ANSSI</a:t>
            </a:r>
            <a:endParaRPr lang="fr-FR" sz="1100" i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31C8E9F-7371-99CD-122A-86DFD6CF13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5208" y="5368329"/>
            <a:ext cx="1116307" cy="110700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C145170-169A-CCE5-4FD1-2F06B6A038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93" t="3465" r="66573" b="63205"/>
          <a:stretch/>
        </p:blipFill>
        <p:spPr>
          <a:xfrm>
            <a:off x="4654297" y="1090774"/>
            <a:ext cx="3315228" cy="2338226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6B92082-105E-4099-619C-719D184A9ABB}"/>
              </a:ext>
            </a:extLst>
          </p:cNvPr>
          <p:cNvSpPr/>
          <p:nvPr/>
        </p:nvSpPr>
        <p:spPr>
          <a:xfrm>
            <a:off x="4286515" y="3375680"/>
            <a:ext cx="4050792" cy="9258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>
                <a:solidFill>
                  <a:srgbClr val="F488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messagerie représente le principal vecteur d’infection du poste de travail, avec la technique du hameçonnage (ou phishing)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B8D6889-2394-68DE-4B92-9FC8396C36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8952" y="5066931"/>
            <a:ext cx="751599" cy="496173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23500D88-2567-8D34-A0FA-4A4A0A2861FF}"/>
              </a:ext>
            </a:extLst>
          </p:cNvPr>
          <p:cNvSpPr/>
          <p:nvPr/>
        </p:nvSpPr>
        <p:spPr>
          <a:xfrm>
            <a:off x="5468449" y="4462077"/>
            <a:ext cx="2137882" cy="9258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/>
              </a:rPr>
              <a:t>Que faire en cas de phishing ou hameçonnage ? </a:t>
            </a:r>
            <a:endParaRPr lang="fr-FR" sz="1100" i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93B957EF-098D-854F-5D4A-229FCC3AED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3077" y="5259374"/>
            <a:ext cx="1240575" cy="121596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7A5DBC2-20B4-0453-90AE-0F15498C2EC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17" t="39555" r="67076" b="31240"/>
          <a:stretch/>
        </p:blipFill>
        <p:spPr>
          <a:xfrm>
            <a:off x="8459597" y="1034883"/>
            <a:ext cx="3318376" cy="209881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FFE1AEF-1317-4310-5CEC-60B1E54AA4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3582" y="5060697"/>
            <a:ext cx="761042" cy="50240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34F9454E-8210-64DF-604E-BBB6E92A5CFE}"/>
              </a:ext>
            </a:extLst>
          </p:cNvPr>
          <p:cNvSpPr/>
          <p:nvPr/>
        </p:nvSpPr>
        <p:spPr>
          <a:xfrm>
            <a:off x="9463079" y="4442445"/>
            <a:ext cx="2137882" cy="9258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/>
              </a:rPr>
              <a:t>Apprendre à séparer ses usages pro-perso</a:t>
            </a:r>
            <a:endParaRPr lang="fr-FR" sz="1100" i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0D4AC4C3-78F7-0D78-739E-4B93ED50CD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6163" y="5209530"/>
            <a:ext cx="1251713" cy="119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158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5C688-B227-3EBE-61C8-ECE75BA0C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A113120-C2DC-D68C-7D67-F3E51A213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414" y="232158"/>
            <a:ext cx="7904859" cy="616429"/>
          </a:xfrm>
        </p:spPr>
        <p:txBody>
          <a:bodyPr>
            <a:normAutofit/>
          </a:bodyPr>
          <a:lstStyle/>
          <a:p>
            <a:r>
              <a:rPr lang="fr-FR" sz="2000"/>
              <a:t>Les premières actions à mener (4/6)</a:t>
            </a:r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5CEC792-7E5E-F7F3-822C-4818E855CC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479" t="1440" r="33688" b="67860"/>
          <a:stretch/>
        </p:blipFill>
        <p:spPr>
          <a:xfrm>
            <a:off x="1402524" y="1030676"/>
            <a:ext cx="3275054" cy="212766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6F90AEB-05F3-9FF2-0F8A-2B6413AC8F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479" t="38654" r="37613" b="31240"/>
          <a:stretch/>
        </p:blipFill>
        <p:spPr>
          <a:xfrm>
            <a:off x="6135600" y="1071728"/>
            <a:ext cx="3050207" cy="221661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CE4D74D-B8A5-128E-9F7F-24ED3A6337C6}"/>
              </a:ext>
            </a:extLst>
          </p:cNvPr>
          <p:cNvSpPr txBox="1"/>
          <p:nvPr/>
        </p:nvSpPr>
        <p:spPr>
          <a:xfrm>
            <a:off x="7835324" y="5567178"/>
            <a:ext cx="19441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0" cap="none" spc="0" normalizeH="0" baseline="0" noProof="0">
                <a:ln>
                  <a:noFill/>
                </a:ln>
                <a:solidFill>
                  <a:srgbClr val="006AB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Modules sur la thématique cyber </a:t>
            </a:r>
            <a:endParaRPr kumimoji="0" lang="fr-FR" sz="1100" b="0" i="1" u="none" strike="noStrike" kern="0" cap="none" spc="0" normalizeH="0" baseline="0" noProof="0">
              <a:ln>
                <a:noFill/>
              </a:ln>
              <a:solidFill>
                <a:srgbClr val="006AB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B5318AA-7112-0800-E0B9-49717C51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696" y="4649041"/>
            <a:ext cx="1137703" cy="82411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6478E6D-5630-452D-1071-185EB8986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4109" y="4682780"/>
            <a:ext cx="776727" cy="7566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81DF353-66FD-7DFA-68E6-B1EEF1024F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575" y="3288341"/>
            <a:ext cx="925760" cy="1291452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C3814BE-72AD-8022-0437-CAB607F8F528}"/>
              </a:ext>
            </a:extLst>
          </p:cNvPr>
          <p:cNvSpPr/>
          <p:nvPr/>
        </p:nvSpPr>
        <p:spPr>
          <a:xfrm>
            <a:off x="1018307" y="3257513"/>
            <a:ext cx="2137882" cy="9258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Bonnes pratiques à l’usage des professionnels en déplacement</a:t>
            </a:r>
          </a:p>
          <a:p>
            <a:pPr algn="ctr"/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ANSSI</a:t>
            </a:r>
            <a:endParaRPr lang="fr-FR" sz="1100" i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0AF5E72-585E-AC21-FA57-6AB89B7CB5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4990" y="4126885"/>
            <a:ext cx="962194" cy="905815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3F87EE1-18EE-3503-99C6-43E09C0257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4385" y="3357590"/>
            <a:ext cx="1072508" cy="129145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803C8BF9-238B-9A51-A3CB-B6FD9732EA23}"/>
              </a:ext>
            </a:extLst>
          </p:cNvPr>
          <p:cNvSpPr/>
          <p:nvPr/>
        </p:nvSpPr>
        <p:spPr>
          <a:xfrm>
            <a:off x="3508277" y="4705145"/>
            <a:ext cx="2072784" cy="9258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/>
              </a:rPr>
              <a:t>Recommandations sur le nomadisme numérique</a:t>
            </a:r>
          </a:p>
          <a:p>
            <a:pPr algn="ctr"/>
            <a:r>
              <a:rPr lang="fr-FR" sz="1100" i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1"/>
              </a:rPr>
              <a:t>ANSSI</a:t>
            </a:r>
            <a:endParaRPr lang="fr-FR" sz="1100" i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83101D31-01F2-EF6B-F675-EE9F6F3F3E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6447" y="4792296"/>
            <a:ext cx="875400" cy="871767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FFDE624-56B9-5AB4-174C-2AA8E1ACADE0}"/>
              </a:ext>
            </a:extLst>
          </p:cNvPr>
          <p:cNvSpPr/>
          <p:nvPr/>
        </p:nvSpPr>
        <p:spPr>
          <a:xfrm>
            <a:off x="6849340" y="3585688"/>
            <a:ext cx="3730626" cy="756640"/>
          </a:xfrm>
          <a:prstGeom prst="roundRect">
            <a:avLst/>
          </a:prstGeom>
          <a:solidFill>
            <a:srgbClr val="F2D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Rendez-vous sur Cybermalveillance.gouv.fr pour prendre connaissance des bonnes pratiques, des alertes sur les menaces en cours,…</a:t>
            </a:r>
          </a:p>
        </p:txBody>
      </p:sp>
      <p:pic>
        <p:nvPicPr>
          <p:cNvPr id="10" name="Picture 2" descr="astuces rapides ">
            <a:extLst>
              <a:ext uri="{FF2B5EF4-FFF2-40B4-BE49-F238E27FC236}">
                <a16:creationId xmlns:a16="http://schemas.microsoft.com/office/drawing/2014/main" id="{3C1C92AC-1564-8E1D-E73F-070F9686E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846" y="3447771"/>
            <a:ext cx="359881" cy="35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917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6EA49-EA77-BAB6-A833-D60040D2D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9D75DA5-F50E-9D0D-1E49-547C2EE2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414" y="232158"/>
            <a:ext cx="7904859" cy="616429"/>
          </a:xfrm>
        </p:spPr>
        <p:txBody>
          <a:bodyPr>
            <a:normAutofit/>
          </a:bodyPr>
          <a:lstStyle/>
          <a:p>
            <a:r>
              <a:rPr lang="fr-FR" sz="2000"/>
              <a:t>Les premières actions à mener (5/6)</a:t>
            </a:r>
            <a:endParaRPr lang="fr-FR"/>
          </a:p>
        </p:txBody>
      </p:sp>
      <p:pic>
        <p:nvPicPr>
          <p:cNvPr id="7" name="Graphique 6" descr="Retour avec un remplissage uni">
            <a:extLst>
              <a:ext uri="{FF2B5EF4-FFF2-40B4-BE49-F238E27FC236}">
                <a16:creationId xmlns:a16="http://schemas.microsoft.com/office/drawing/2014/main" id="{5CF8C6EC-72AC-CED1-7179-52B753760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229091">
            <a:off x="4061898" y="1459053"/>
            <a:ext cx="1410459" cy="74875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73257F6-10EA-3913-C995-A415E9D43527}"/>
              </a:ext>
            </a:extLst>
          </p:cNvPr>
          <p:cNvSpPr txBox="1"/>
          <p:nvPr/>
        </p:nvSpPr>
        <p:spPr>
          <a:xfrm>
            <a:off x="5625373" y="1213918"/>
            <a:ext cx="4877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>
                <a:solidFill>
                  <a:srgbClr val="2259AD"/>
                </a:solidFill>
              </a:rPr>
              <a:t>Quelques ressources pour vous accompagner </a:t>
            </a:r>
            <a:endParaRPr lang="fr-FR" sz="1600" b="1">
              <a:solidFill>
                <a:srgbClr val="2259AD"/>
              </a:solidFill>
            </a:endParaRPr>
          </a:p>
        </p:txBody>
      </p:sp>
      <p:pic>
        <p:nvPicPr>
          <p:cNvPr id="11" name="Image 10" descr="Une image contenant personne, homme, habits, costume&#10;&#10;Le contenu généré par l’IA peut être incorrect.">
            <a:extLst>
              <a:ext uri="{FF2B5EF4-FFF2-40B4-BE49-F238E27FC236}">
                <a16:creationId xmlns:a16="http://schemas.microsoft.com/office/drawing/2014/main" id="{C5366156-28FE-CAE5-7167-4CAB447B1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821" y="1833432"/>
            <a:ext cx="1832527" cy="103373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CD9D140-676F-F5D0-5F17-BABB05C55C9A}"/>
              </a:ext>
            </a:extLst>
          </p:cNvPr>
          <p:cNvSpPr txBox="1"/>
          <p:nvPr/>
        </p:nvSpPr>
        <p:spPr>
          <a:xfrm>
            <a:off x="5347331" y="2930481"/>
            <a:ext cx="2692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i="1">
                <a:solidFill>
                  <a:srgbClr val="006AB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Pourquoi réaliser un exercice de crise ? RETEX de la Ligue Havraise</a:t>
            </a:r>
            <a:endParaRPr lang="fr-FR" sz="1400" i="1">
              <a:solidFill>
                <a:srgbClr val="006AB2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29F9B1B-9105-A863-02CD-6401A812F5F3}"/>
              </a:ext>
            </a:extLst>
          </p:cNvPr>
          <p:cNvSpPr txBox="1"/>
          <p:nvPr/>
        </p:nvSpPr>
        <p:spPr>
          <a:xfrm>
            <a:off x="8922233" y="3476348"/>
            <a:ext cx="1578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0" cap="none" spc="0" normalizeH="0" baseline="0" noProof="0">
                <a:ln>
                  <a:noFill/>
                </a:ln>
                <a:solidFill>
                  <a:srgbClr val="006AB2"/>
                </a:solidFill>
                <a:effectLst/>
                <a:uLnTx/>
                <a:uFillTx/>
                <a:hlinkClick r:id="rId7"/>
              </a:rPr>
              <a:t>Kits Exercices de crise</a:t>
            </a:r>
            <a:endParaRPr kumimoji="0" lang="fr-FR" sz="1400" b="0" i="1" u="none" strike="noStrike" kern="0" cap="none" spc="0" normalizeH="0" baseline="0" noProof="0">
              <a:ln>
                <a:noFill/>
              </a:ln>
              <a:solidFill>
                <a:srgbClr val="006AB2"/>
              </a:solidFill>
              <a:effectLst/>
              <a:uLnTx/>
              <a:uFillTx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729C0B0-9AF6-1C96-1FFA-E34BA104C946}"/>
              </a:ext>
            </a:extLst>
          </p:cNvPr>
          <p:cNvGrpSpPr/>
          <p:nvPr/>
        </p:nvGrpSpPr>
        <p:grpSpPr>
          <a:xfrm>
            <a:off x="9110005" y="1838012"/>
            <a:ext cx="2054081" cy="1514570"/>
            <a:chOff x="7050644" y="4234065"/>
            <a:chExt cx="1466354" cy="109255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6299415-C534-720C-CA97-B5903A307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50644" y="4234065"/>
              <a:ext cx="959446" cy="787605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FCFFAEE0-F131-EE31-AC82-DDFE40700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38166" y="4341543"/>
              <a:ext cx="678832" cy="985072"/>
            </a:xfrm>
            <a:prstGeom prst="rect">
              <a:avLst/>
            </a:prstGeom>
          </p:spPr>
        </p:pic>
      </p:grpSp>
      <p:pic>
        <p:nvPicPr>
          <p:cNvPr id="18" name="Picture 2" descr="chat vidéo ">
            <a:extLst>
              <a:ext uri="{FF2B5EF4-FFF2-40B4-BE49-F238E27FC236}">
                <a16:creationId xmlns:a16="http://schemas.microsoft.com/office/drawing/2014/main" id="{046B72A6-F243-E03D-4279-4152AF8EB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428" y="4156012"/>
            <a:ext cx="590426" cy="59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55D6DAF-DB57-D541-7DE4-944153AAE97E}"/>
              </a:ext>
            </a:extLst>
          </p:cNvPr>
          <p:cNvSpPr txBox="1"/>
          <p:nvPr/>
        </p:nvSpPr>
        <p:spPr>
          <a:xfrm>
            <a:off x="6646709" y="4203276"/>
            <a:ext cx="2284963" cy="543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i="1" u="sng" kern="100">
                <a:solidFill>
                  <a:srgbClr val="006AB2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Webinaire de présentation des kits</a:t>
            </a:r>
            <a:endParaRPr lang="fr-FR" sz="1400" i="1" kern="100">
              <a:solidFill>
                <a:srgbClr val="006AB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84FAEB7-8D49-E82B-7C64-0C2DD62E25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9585" y="3443791"/>
            <a:ext cx="1069001" cy="109174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C0031E4-7ED7-D3E8-8C1E-0D3A33EC17C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3946" t="66898" r="33688"/>
          <a:stretch/>
        </p:blipFill>
        <p:spPr>
          <a:xfrm>
            <a:off x="308730" y="1018526"/>
            <a:ext cx="3935434" cy="2711304"/>
          </a:xfrm>
          <a:prstGeom prst="rect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9DB0C38-E40B-2ACA-F202-8EEAE206134A}"/>
              </a:ext>
            </a:extLst>
          </p:cNvPr>
          <p:cNvSpPr/>
          <p:nvPr/>
        </p:nvSpPr>
        <p:spPr>
          <a:xfrm>
            <a:off x="1397836" y="5382125"/>
            <a:ext cx="9396327" cy="543162"/>
          </a:xfrm>
          <a:prstGeom prst="roundRect">
            <a:avLst/>
          </a:prstGeom>
          <a:solidFill>
            <a:srgbClr val="A5B1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Rendez-vous à la rentrée 2025 pour un webinaire où nous nous focaliserons sur les exercices de crise !</a:t>
            </a:r>
          </a:p>
        </p:txBody>
      </p:sp>
    </p:spTree>
    <p:extLst>
      <p:ext uri="{BB962C8B-B14F-4D97-AF65-F5344CB8AC3E}">
        <p14:creationId xmlns:p14="http://schemas.microsoft.com/office/powerpoint/2010/main" val="2205455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23C18-CA23-79F4-DFC1-032545077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8C3A357-6E09-59FF-9A94-56C3D5921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414" y="232158"/>
            <a:ext cx="7904859" cy="616429"/>
          </a:xfrm>
        </p:spPr>
        <p:txBody>
          <a:bodyPr>
            <a:normAutofit/>
          </a:bodyPr>
          <a:lstStyle/>
          <a:p>
            <a:r>
              <a:rPr lang="fr-FR" sz="2000"/>
              <a:t>Les premières actions à mener (</a:t>
            </a:r>
            <a:r>
              <a:rPr lang="fr-FR"/>
              <a:t>6</a:t>
            </a:r>
            <a:r>
              <a:rPr lang="fr-FR" sz="2000"/>
              <a:t>/6)</a:t>
            </a:r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2CF128E-A8C1-3ABC-2FC9-C32E6383F316}"/>
              </a:ext>
            </a:extLst>
          </p:cNvPr>
          <p:cNvSpPr txBox="1"/>
          <p:nvPr/>
        </p:nvSpPr>
        <p:spPr>
          <a:xfrm>
            <a:off x="8726283" y="3146405"/>
            <a:ext cx="19441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1" u="none" strike="noStrike" kern="0" cap="none" spc="0" normalizeH="0" baseline="0" noProof="0">
                <a:ln>
                  <a:noFill/>
                </a:ln>
                <a:solidFill>
                  <a:srgbClr val="006AB2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Sécurité : gérer la sous-traitance</a:t>
            </a:r>
            <a:endParaRPr kumimoji="0" lang="fr-FR" sz="1100" b="0" i="1" u="none" strike="noStrike" kern="0" cap="none" spc="0" normalizeH="0" baseline="0" noProof="0">
              <a:ln>
                <a:noFill/>
              </a:ln>
              <a:solidFill>
                <a:srgbClr val="006AB2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08F66B2-ADD6-EB7C-36E1-266C0E6ADB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53" y="1187840"/>
            <a:ext cx="3558884" cy="222430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19EBF89-A913-1A65-BE11-4B364D7E1E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7377" y="1435768"/>
            <a:ext cx="3072597" cy="273708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B6C1AC7-57F1-7A47-76B9-07B8EB17C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7824" y="1893940"/>
            <a:ext cx="1151038" cy="118017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DDC11DC-65E9-A084-84E4-DD7AB8631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7197" y="2485174"/>
            <a:ext cx="1426995" cy="263834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6850C04-0A61-63F1-446F-027119DF6BE3}"/>
              </a:ext>
            </a:extLst>
          </p:cNvPr>
          <p:cNvCxnSpPr>
            <a:cxnSpLocks/>
          </p:cNvCxnSpPr>
          <p:nvPr/>
        </p:nvCxnSpPr>
        <p:spPr>
          <a:xfrm>
            <a:off x="3922654" y="1243752"/>
            <a:ext cx="20563" cy="510218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7BE7DA8B-B615-F415-8DD2-4E6088D84159}"/>
              </a:ext>
            </a:extLst>
          </p:cNvPr>
          <p:cNvSpPr/>
          <p:nvPr/>
        </p:nvSpPr>
        <p:spPr>
          <a:xfrm>
            <a:off x="5596147" y="4242055"/>
            <a:ext cx="5813290" cy="17939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rgbClr val="005C5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Deux points de vigilance concernant les contrats : </a:t>
            </a:r>
          </a:p>
          <a:p>
            <a:pPr algn="just"/>
            <a:endParaRPr lang="fr-FR" sz="1200" b="1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Être vigilant sur </a:t>
            </a:r>
            <a:r>
              <a:rPr lang="fr-FR" sz="1200" b="1">
                <a:solidFill>
                  <a:srgbClr val="005C5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contrats standards 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proposés par des tiers puisque ces derniers peuvent fixer des modes de traitements des données ne respectant pas la législation</a:t>
            </a:r>
          </a:p>
          <a:p>
            <a:pPr algn="just"/>
            <a:endParaRPr lang="fr-FR" sz="120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enjeux de sécurité sont d’autant plus importants pour les tiers fournissant des prestations informatiques. Il faut donc </a:t>
            </a:r>
            <a:r>
              <a:rPr lang="fr-FR" sz="1200" b="1">
                <a:solidFill>
                  <a:srgbClr val="005C5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accroître le niveau de vigilance et les exigences en matière de sécurité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pour ces fournisseurs.</a:t>
            </a:r>
          </a:p>
        </p:txBody>
      </p:sp>
      <p:pic>
        <p:nvPicPr>
          <p:cNvPr id="32" name="Image 31" descr="Une image contenant symbole, jaune, cercle, logo&#10;&#10;Le contenu généré par l’IA peut être incorrect.">
            <a:extLst>
              <a:ext uri="{FF2B5EF4-FFF2-40B4-BE49-F238E27FC236}">
                <a16:creationId xmlns:a16="http://schemas.microsoft.com/office/drawing/2014/main" id="{07169156-813C-72DE-407B-8E437C8C59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1177" y="4895393"/>
            <a:ext cx="740359" cy="74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07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DAED3-2704-F940-5A5B-B35878CB7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639CE1E-B58E-CBD8-D703-BB59DFB70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414" y="232158"/>
            <a:ext cx="7904859" cy="616429"/>
          </a:xfrm>
        </p:spPr>
        <p:txBody>
          <a:bodyPr>
            <a:normAutofit/>
          </a:bodyPr>
          <a:lstStyle/>
          <a:p>
            <a:r>
              <a:rPr lang="fr-FR" sz="2000"/>
              <a:t>Je veux en savoir plus</a:t>
            </a:r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E4CFE42-4F9B-421F-8861-ACA36A878DA5}"/>
              </a:ext>
            </a:extLst>
          </p:cNvPr>
          <p:cNvGrpSpPr/>
          <p:nvPr/>
        </p:nvGrpSpPr>
        <p:grpSpPr>
          <a:xfrm>
            <a:off x="130761" y="1625322"/>
            <a:ext cx="11930477" cy="2554545"/>
            <a:chOff x="1729571" y="5213311"/>
            <a:chExt cx="10799636" cy="2554545"/>
          </a:xfrm>
        </p:grpSpPr>
        <p:pic>
          <p:nvPicPr>
            <p:cNvPr id="16" name="Graphique 15" descr="Informations avec un remplissage uni">
              <a:extLst>
                <a:ext uri="{FF2B5EF4-FFF2-40B4-BE49-F238E27FC236}">
                  <a16:creationId xmlns:a16="http://schemas.microsoft.com/office/drawing/2014/main" id="{7AF621F6-0994-8F6D-7BA9-6C8021CA8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29571" y="5234383"/>
              <a:ext cx="457048" cy="457048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3CACF20-5441-1229-60E4-95E9DBB13769}"/>
                </a:ext>
              </a:extLst>
            </p:cNvPr>
            <p:cNvSpPr txBox="1"/>
            <p:nvPr/>
          </p:nvSpPr>
          <p:spPr>
            <a:xfrm>
              <a:off x="2083550" y="5213311"/>
              <a:ext cx="1044565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600" i="1" dirty="0">
                  <a:solidFill>
                    <a:prstClr val="black"/>
                  </a:solidFill>
                  <a:latin typeface="Calibri" panose="020F0502020204030204"/>
                </a:rPr>
                <a:t>Je consulte le guide cybersécurité pour le secteur social et médico-social en 13 questions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fr-FR" sz="1600" i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fr-FR" sz="1600" i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fr-FR" sz="1600" i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fr-FR" sz="1600" i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fr-FR" sz="1600" i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endParaRPr lang="fr-FR" sz="1600" i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endParaRPr lang="fr-FR" sz="1600" i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fr-FR" sz="1600" i="1" dirty="0">
                  <a:solidFill>
                    <a:prstClr val="black"/>
                  </a:solidFill>
                  <a:latin typeface="Calibri" panose="020F0502020204030204"/>
                </a:rPr>
                <a:t>Je me rapproche de mon CRRC pour connaitre </a:t>
              </a:r>
              <a:r>
                <a:rPr lang="fr-FR" sz="1600" i="1" dirty="0">
                  <a:solidFill>
                    <a:prstClr val="black"/>
                  </a:solidFill>
                  <a:latin typeface="Calibri" panose="020F0502020204030204"/>
                  <a:hlinkClick r:id="rId5"/>
                </a:rPr>
                <a:t>l’offre de service </a:t>
              </a:r>
              <a:r>
                <a:rPr lang="fr-FR" sz="1600" i="1" dirty="0">
                  <a:solidFill>
                    <a:prstClr val="black"/>
                  </a:solidFill>
                  <a:latin typeface="Calibri" panose="020F0502020204030204"/>
                </a:rPr>
                <a:t>à ma disposition. La liste des contacts des CRRC est publiée sur le site de l’ANS. 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75DAE570-EA10-5EDA-1CAF-6E2314C9DCC5}"/>
              </a:ext>
            </a:extLst>
          </p:cNvPr>
          <p:cNvSpPr txBox="1"/>
          <p:nvPr/>
        </p:nvSpPr>
        <p:spPr>
          <a:xfrm>
            <a:off x="7442510" y="2156861"/>
            <a:ext cx="17138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i="1">
                <a:solidFill>
                  <a:srgbClr val="FF695A"/>
                </a:solidFill>
                <a:latin typeface="Calibri" panose="020F0502020204030204"/>
                <a:hlinkClick r:id="rId6"/>
              </a:rPr>
              <a:t>Cliquez ici</a:t>
            </a:r>
            <a:endParaRPr lang="fr-FR" sz="1600" i="1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" name="Picture 2" descr="question ">
            <a:extLst>
              <a:ext uri="{FF2B5EF4-FFF2-40B4-BE49-F238E27FC236}">
                <a16:creationId xmlns:a16="http://schemas.microsoft.com/office/drawing/2014/main" id="{19CC9FBC-7342-D349-30F5-B30B0E172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129" y="161396"/>
            <a:ext cx="757951" cy="75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326DC71-D924-F0EF-F888-79E64989B8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2657" y="1954730"/>
            <a:ext cx="1291231" cy="12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E3999-F10F-6307-3726-D7B259478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3">
            <a:extLst>
              <a:ext uri="{FF2B5EF4-FFF2-40B4-BE49-F238E27FC236}">
                <a16:creationId xmlns:a16="http://schemas.microsoft.com/office/drawing/2014/main" id="{E7086C67-D097-6D93-48C7-90C62790B4D4}"/>
              </a:ext>
            </a:extLst>
          </p:cNvPr>
          <p:cNvSpPr txBox="1">
            <a:spLocks/>
          </p:cNvSpPr>
          <p:nvPr/>
        </p:nvSpPr>
        <p:spPr>
          <a:xfrm>
            <a:off x="1253414" y="232158"/>
            <a:ext cx="7904859" cy="61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6AB2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006AB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200" kern="0"/>
              <a:t>De quoi allons-nous parler aujourd’hui ? </a:t>
            </a:r>
            <a:endParaRPr lang="fr-FR" sz="1800" b="0" kern="1200"/>
          </a:p>
        </p:txBody>
      </p:sp>
      <p:cxnSp>
        <p:nvCxnSpPr>
          <p:cNvPr id="16" name="Straight Connector 18">
            <a:extLst>
              <a:ext uri="{FF2B5EF4-FFF2-40B4-BE49-F238E27FC236}">
                <a16:creationId xmlns:a16="http://schemas.microsoft.com/office/drawing/2014/main" id="{652F54B4-A75D-775E-6990-F084965FB567}"/>
              </a:ext>
            </a:extLst>
          </p:cNvPr>
          <p:cNvCxnSpPr>
            <a:cxnSpLocks/>
            <a:stCxn id="4" idx="6"/>
            <a:endCxn id="11" idx="2"/>
          </p:cNvCxnSpPr>
          <p:nvPr/>
        </p:nvCxnSpPr>
        <p:spPr>
          <a:xfrm flipV="1">
            <a:off x="2364662" y="2340874"/>
            <a:ext cx="7399064" cy="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4">
            <a:extLst>
              <a:ext uri="{FF2B5EF4-FFF2-40B4-BE49-F238E27FC236}">
                <a16:creationId xmlns:a16="http://schemas.microsoft.com/office/drawing/2014/main" id="{832B82F4-2A0B-1B2A-09FC-21C011094C61}"/>
              </a:ext>
            </a:extLst>
          </p:cNvPr>
          <p:cNvGrpSpPr/>
          <p:nvPr/>
        </p:nvGrpSpPr>
        <p:grpSpPr>
          <a:xfrm>
            <a:off x="1533389" y="1925239"/>
            <a:ext cx="831273" cy="831273"/>
            <a:chOff x="626355" y="1997955"/>
            <a:chExt cx="831273" cy="831273"/>
          </a:xfrm>
        </p:grpSpPr>
        <p:sp>
          <p:nvSpPr>
            <p:cNvPr id="4" name="Oval 66">
              <a:extLst>
                <a:ext uri="{FF2B5EF4-FFF2-40B4-BE49-F238E27FC236}">
                  <a16:creationId xmlns:a16="http://schemas.microsoft.com/office/drawing/2014/main" id="{A384D73C-4A50-E372-A0EB-CA621A4790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355" y="1997955"/>
              <a:ext cx="831273" cy="83127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" name="Oval 21">
              <a:extLst>
                <a:ext uri="{FF2B5EF4-FFF2-40B4-BE49-F238E27FC236}">
                  <a16:creationId xmlns:a16="http://schemas.microsoft.com/office/drawing/2014/main" id="{910BA39A-EF6D-B77C-0D23-E872514EF5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717" y="2101317"/>
              <a:ext cx="624548" cy="624548"/>
            </a:xfrm>
            <a:prstGeom prst="ellipse">
              <a:avLst/>
            </a:prstGeom>
            <a:solidFill>
              <a:srgbClr val="006A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7" name="Group 69">
            <a:extLst>
              <a:ext uri="{FF2B5EF4-FFF2-40B4-BE49-F238E27FC236}">
                <a16:creationId xmlns:a16="http://schemas.microsoft.com/office/drawing/2014/main" id="{500E5D0D-AEA2-F601-7FF6-4C7A65402B80}"/>
              </a:ext>
            </a:extLst>
          </p:cNvPr>
          <p:cNvGrpSpPr/>
          <p:nvPr/>
        </p:nvGrpSpPr>
        <p:grpSpPr>
          <a:xfrm>
            <a:off x="5648558" y="1925238"/>
            <a:ext cx="831273" cy="831273"/>
            <a:chOff x="626355" y="1997955"/>
            <a:chExt cx="831273" cy="831273"/>
          </a:xfrm>
        </p:grpSpPr>
        <p:sp>
          <p:nvSpPr>
            <p:cNvPr id="8" name="Oval 70">
              <a:extLst>
                <a:ext uri="{FF2B5EF4-FFF2-40B4-BE49-F238E27FC236}">
                  <a16:creationId xmlns:a16="http://schemas.microsoft.com/office/drawing/2014/main" id="{2E62DCD0-441E-2794-113A-D7E63B19C3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355" y="1997955"/>
              <a:ext cx="831273" cy="83127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" name="Oval 71">
              <a:extLst>
                <a:ext uri="{FF2B5EF4-FFF2-40B4-BE49-F238E27FC236}">
                  <a16:creationId xmlns:a16="http://schemas.microsoft.com/office/drawing/2014/main" id="{E603320B-C0E3-647F-6D24-A303031263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717" y="2101317"/>
              <a:ext cx="624548" cy="624548"/>
            </a:xfrm>
            <a:prstGeom prst="ellipse">
              <a:avLst/>
            </a:prstGeom>
            <a:solidFill>
              <a:srgbClr val="B712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10" name="Group 72">
            <a:extLst>
              <a:ext uri="{FF2B5EF4-FFF2-40B4-BE49-F238E27FC236}">
                <a16:creationId xmlns:a16="http://schemas.microsoft.com/office/drawing/2014/main" id="{82607869-248E-35BA-14B1-80BAC86F86D9}"/>
              </a:ext>
            </a:extLst>
          </p:cNvPr>
          <p:cNvGrpSpPr/>
          <p:nvPr/>
        </p:nvGrpSpPr>
        <p:grpSpPr>
          <a:xfrm>
            <a:off x="9763726" y="1925237"/>
            <a:ext cx="831273" cy="831273"/>
            <a:chOff x="626355" y="1997955"/>
            <a:chExt cx="831273" cy="831273"/>
          </a:xfrm>
        </p:grpSpPr>
        <p:sp>
          <p:nvSpPr>
            <p:cNvPr id="11" name="Oval 73">
              <a:extLst>
                <a:ext uri="{FF2B5EF4-FFF2-40B4-BE49-F238E27FC236}">
                  <a16:creationId xmlns:a16="http://schemas.microsoft.com/office/drawing/2014/main" id="{3BDEED91-08FE-CAE2-3D85-46E3C6D6A0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355" y="1997955"/>
              <a:ext cx="831273" cy="83127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Oval 74">
              <a:extLst>
                <a:ext uri="{FF2B5EF4-FFF2-40B4-BE49-F238E27FC236}">
                  <a16:creationId xmlns:a16="http://schemas.microsoft.com/office/drawing/2014/main" id="{4AF7540E-6315-64EF-71C2-28A0883F82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717" y="2101317"/>
              <a:ext cx="624548" cy="624548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320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13" name="TextBox 33">
            <a:extLst>
              <a:ext uri="{FF2B5EF4-FFF2-40B4-BE49-F238E27FC236}">
                <a16:creationId xmlns:a16="http://schemas.microsoft.com/office/drawing/2014/main" id="{01A23754-24C7-0B65-7021-7C17A01571F4}"/>
              </a:ext>
            </a:extLst>
          </p:cNvPr>
          <p:cNvSpPr txBox="1"/>
          <p:nvPr/>
        </p:nvSpPr>
        <p:spPr>
          <a:xfrm>
            <a:off x="446918" y="2957253"/>
            <a:ext cx="3206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rgbClr val="006AB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enjeux de la cybersécurité dans le médico-social</a:t>
            </a:r>
          </a:p>
        </p:txBody>
      </p:sp>
      <p:sp>
        <p:nvSpPr>
          <p:cNvPr id="14" name="TextBox 81">
            <a:extLst>
              <a:ext uri="{FF2B5EF4-FFF2-40B4-BE49-F238E27FC236}">
                <a16:creationId xmlns:a16="http://schemas.microsoft.com/office/drawing/2014/main" id="{04FA90D1-E4C4-B853-E40C-AEB1D6A89C89}"/>
              </a:ext>
            </a:extLst>
          </p:cNvPr>
          <p:cNvSpPr txBox="1"/>
          <p:nvPr/>
        </p:nvSpPr>
        <p:spPr>
          <a:xfrm>
            <a:off x="4854881" y="2957254"/>
            <a:ext cx="2418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rgbClr val="B712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premières actions à mener</a:t>
            </a:r>
          </a:p>
        </p:txBody>
      </p:sp>
      <p:sp>
        <p:nvSpPr>
          <p:cNvPr id="15" name="TextBox 82">
            <a:extLst>
              <a:ext uri="{FF2B5EF4-FFF2-40B4-BE49-F238E27FC236}">
                <a16:creationId xmlns:a16="http://schemas.microsoft.com/office/drawing/2014/main" id="{8D6AA556-50B5-60B0-0A65-ACF156218FCC}"/>
              </a:ext>
            </a:extLst>
          </p:cNvPr>
          <p:cNvSpPr txBox="1"/>
          <p:nvPr/>
        </p:nvSpPr>
        <p:spPr>
          <a:xfrm>
            <a:off x="8677253" y="2894310"/>
            <a:ext cx="3004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>
                <a:solidFill>
                  <a:srgbClr val="6F6F6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prochaines étapes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23CAFE2-33F3-3646-0C9E-32094208BE52}"/>
              </a:ext>
            </a:extLst>
          </p:cNvPr>
          <p:cNvSpPr txBox="1"/>
          <p:nvPr/>
        </p:nvSpPr>
        <p:spPr>
          <a:xfrm>
            <a:off x="1574629" y="4302732"/>
            <a:ext cx="9874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 webinaire s’intègre dans un cycle de webinaire, dont le prochain, qui ciblera plus particulièrement les exercices de crise, sera organisé à la rentrée 2025</a:t>
            </a:r>
          </a:p>
        </p:txBody>
      </p:sp>
      <p:grpSp>
        <p:nvGrpSpPr>
          <p:cNvPr id="29" name="Loop6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E4CDFFED-D1B8-4327-F388-170DEF718AF0}"/>
              </a:ext>
            </a:extLst>
          </p:cNvPr>
          <p:cNvGrpSpPr>
            <a:grpSpLocks noChangeAspect="1"/>
          </p:cNvGrpSpPr>
          <p:nvPr/>
        </p:nvGrpSpPr>
        <p:grpSpPr>
          <a:xfrm>
            <a:off x="701217" y="4244897"/>
            <a:ext cx="674359" cy="674359"/>
            <a:chOff x="4888173" y="2361068"/>
            <a:chExt cx="914400" cy="914400"/>
          </a:xfrm>
        </p:grpSpPr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EB066218-07B6-5B25-C2CC-B3E5860A5349}"/>
                </a:ext>
              </a:extLst>
            </p:cNvPr>
            <p:cNvSpPr/>
            <p:nvPr/>
          </p:nvSpPr>
          <p:spPr>
            <a:xfrm rot="10860000">
              <a:off x="4888173" y="2361068"/>
              <a:ext cx="914400" cy="914400"/>
            </a:xfrm>
            <a:prstGeom prst="arc">
              <a:avLst>
                <a:gd name="adj1" fmla="val 13793950"/>
                <a:gd name="adj2" fmla="val 19974271"/>
              </a:avLst>
            </a:prstGeom>
            <a:ln>
              <a:solidFill>
                <a:srgbClr val="006AB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9B35543A-B6A5-301E-A7EE-AF136CC10F0E}"/>
                </a:ext>
              </a:extLst>
            </p:cNvPr>
            <p:cNvSpPr/>
            <p:nvPr/>
          </p:nvSpPr>
          <p:spPr>
            <a:xfrm rot="18120000">
              <a:off x="4888173" y="2361068"/>
              <a:ext cx="914400" cy="914400"/>
            </a:xfrm>
            <a:prstGeom prst="arc">
              <a:avLst>
                <a:gd name="adj1" fmla="val 13793950"/>
                <a:gd name="adj2" fmla="val 19974271"/>
              </a:avLst>
            </a:prstGeom>
            <a:ln>
              <a:solidFill>
                <a:srgbClr val="006AB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606BBDFC-C96B-8BFD-DBDE-71271A78F0AF}"/>
                </a:ext>
              </a:extLst>
            </p:cNvPr>
            <p:cNvSpPr/>
            <p:nvPr/>
          </p:nvSpPr>
          <p:spPr>
            <a:xfrm rot="25080000">
              <a:off x="4888173" y="2361068"/>
              <a:ext cx="914400" cy="914400"/>
            </a:xfrm>
            <a:prstGeom prst="arc">
              <a:avLst>
                <a:gd name="adj1" fmla="val 13793950"/>
                <a:gd name="adj2" fmla="val 19974271"/>
              </a:avLst>
            </a:prstGeom>
            <a:ln>
              <a:solidFill>
                <a:srgbClr val="006AB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80903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474E8-BCD0-585B-4188-DAE710DB0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8788A-F48E-FBE8-A907-9F7100340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33" y="1851685"/>
            <a:ext cx="8417193" cy="1896697"/>
          </a:xfrm>
        </p:spPr>
        <p:txBody>
          <a:bodyPr>
            <a:normAutofit/>
          </a:bodyPr>
          <a:lstStyle/>
          <a:p>
            <a:r>
              <a:rPr lang="fr-FR"/>
              <a:t>3. Les prochaines étapes</a:t>
            </a:r>
          </a:p>
        </p:txBody>
      </p:sp>
    </p:spTree>
    <p:extLst>
      <p:ext uri="{BB962C8B-B14F-4D97-AF65-F5344CB8AC3E}">
        <p14:creationId xmlns:p14="http://schemas.microsoft.com/office/powerpoint/2010/main" val="34632463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EC12C-0482-3504-4FC3-1FB82D82C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8F27C65-D21E-7FB0-CB46-E19E8B38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414" y="232158"/>
            <a:ext cx="7904859" cy="616429"/>
          </a:xfrm>
        </p:spPr>
        <p:txBody>
          <a:bodyPr>
            <a:normAutofit/>
          </a:bodyPr>
          <a:lstStyle/>
          <a:p>
            <a:r>
              <a:rPr lang="fr-FR" sz="2200"/>
              <a:t>Les prochaines étapes </a:t>
            </a:r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E8744E8-D941-4FAC-DA3A-78EBD1A928D2}"/>
              </a:ext>
            </a:extLst>
          </p:cNvPr>
          <p:cNvSpPr txBox="1"/>
          <p:nvPr/>
        </p:nvSpPr>
        <p:spPr>
          <a:xfrm>
            <a:off x="1063964" y="2088446"/>
            <a:ext cx="108268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Poursuite du cycle de webinaire, avec l’organisation à la rentrée d’un webinaire spécifique sur les exercices de crise dans le secteur médico-social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446F17A-7F67-BF6E-744E-1E1A14E5408E}"/>
              </a:ext>
            </a:extLst>
          </p:cNvPr>
          <p:cNvSpPr txBox="1"/>
          <p:nvPr/>
        </p:nvSpPr>
        <p:spPr>
          <a:xfrm>
            <a:off x="1063965" y="3897692"/>
            <a:ext cx="108268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Construction, en cours, d’un appel à projet national cybersécurité spécifique pour le médico-social. Un webinaire dédié sur le sujet sera organisé plus tard dans l’année. </a:t>
            </a:r>
          </a:p>
        </p:txBody>
      </p:sp>
      <p:pic>
        <p:nvPicPr>
          <p:cNvPr id="10" name="Picture 2" descr="webinaire en direct ">
            <a:extLst>
              <a:ext uri="{FF2B5EF4-FFF2-40B4-BE49-F238E27FC236}">
                <a16:creationId xmlns:a16="http://schemas.microsoft.com/office/drawing/2014/main" id="{7871FEDE-FD19-28A0-208B-B0A8EA87C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8" y="2011049"/>
            <a:ext cx="739570" cy="73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ravail en cours ">
            <a:extLst>
              <a:ext uri="{FF2B5EF4-FFF2-40B4-BE49-F238E27FC236}">
                <a16:creationId xmlns:a16="http://schemas.microsoft.com/office/drawing/2014/main" id="{C0F75527-4F8F-A3E0-5EDD-9ECE513BA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08" y="3897692"/>
            <a:ext cx="676656" cy="67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239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FCFDF-58FE-0C59-E766-D7C298AC0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A233B5B-6A8F-CD8C-B8C3-B9CCD6628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414" y="232158"/>
            <a:ext cx="7904859" cy="616429"/>
          </a:xfrm>
        </p:spPr>
        <p:txBody>
          <a:bodyPr>
            <a:normAutofit/>
          </a:bodyPr>
          <a:lstStyle/>
          <a:p>
            <a:r>
              <a:rPr lang="fr-FR" sz="2200"/>
              <a:t>Les supports à disposition</a:t>
            </a:r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77ECF8-EF4B-FFF9-D270-DF12B5EBE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980" y="1108860"/>
            <a:ext cx="3689733" cy="15033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CA4DD97-D554-9642-2E0B-7CCB7796D4D6}"/>
              </a:ext>
            </a:extLst>
          </p:cNvPr>
          <p:cNvSpPr txBox="1"/>
          <p:nvPr/>
        </p:nvSpPr>
        <p:spPr>
          <a:xfrm>
            <a:off x="4328953" y="2786214"/>
            <a:ext cx="2681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Page </a:t>
            </a:r>
            <a:r>
              <a:rPr lang="fr-FR" sz="1600" b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Cybersécurité pour le médico-social</a:t>
            </a:r>
            <a:r>
              <a:rPr lang="fr-FR" sz="1600" b="1">
                <a:solidFill>
                  <a:schemeClr val="bg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AA0834C-236A-6E58-4E03-87A381DC9B9A}"/>
              </a:ext>
            </a:extLst>
          </p:cNvPr>
          <p:cNvCxnSpPr>
            <a:cxnSpLocks/>
          </p:cNvCxnSpPr>
          <p:nvPr/>
        </p:nvCxnSpPr>
        <p:spPr>
          <a:xfrm flipH="1">
            <a:off x="2662774" y="2686623"/>
            <a:ext cx="1389481" cy="115528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994469C3-0CEF-E3A1-BD96-4DB60F6DA1A5}"/>
              </a:ext>
            </a:extLst>
          </p:cNvPr>
          <p:cNvCxnSpPr>
            <a:cxnSpLocks/>
          </p:cNvCxnSpPr>
          <p:nvPr/>
        </p:nvCxnSpPr>
        <p:spPr>
          <a:xfrm flipH="1">
            <a:off x="2377440" y="3319848"/>
            <a:ext cx="1674815" cy="1013388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AF4BA19-2EB7-99CA-70DF-BE1186BAD2EB}"/>
              </a:ext>
            </a:extLst>
          </p:cNvPr>
          <p:cNvCxnSpPr>
            <a:cxnSpLocks/>
          </p:cNvCxnSpPr>
          <p:nvPr/>
        </p:nvCxnSpPr>
        <p:spPr>
          <a:xfrm flipH="1">
            <a:off x="3921458" y="3682484"/>
            <a:ext cx="759987" cy="1168149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C38335E3-4E68-9C4E-0EED-DED5D98DCF28}"/>
              </a:ext>
            </a:extLst>
          </p:cNvPr>
          <p:cNvCxnSpPr>
            <a:cxnSpLocks/>
          </p:cNvCxnSpPr>
          <p:nvPr/>
        </p:nvCxnSpPr>
        <p:spPr>
          <a:xfrm>
            <a:off x="7174917" y="3826542"/>
            <a:ext cx="750106" cy="1166082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36E1777-D6F6-3A3A-8D68-E1E13B1E10F9}"/>
              </a:ext>
            </a:extLst>
          </p:cNvPr>
          <p:cNvCxnSpPr>
            <a:cxnSpLocks/>
          </p:cNvCxnSpPr>
          <p:nvPr/>
        </p:nvCxnSpPr>
        <p:spPr>
          <a:xfrm>
            <a:off x="8161617" y="3364250"/>
            <a:ext cx="1494668" cy="1117051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79203FF-B571-93BB-DF7B-26BBD94F8163}"/>
              </a:ext>
            </a:extLst>
          </p:cNvPr>
          <p:cNvCxnSpPr>
            <a:cxnSpLocks/>
          </p:cNvCxnSpPr>
          <p:nvPr/>
        </p:nvCxnSpPr>
        <p:spPr>
          <a:xfrm>
            <a:off x="8290924" y="3038766"/>
            <a:ext cx="1370336" cy="293042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BE7BAEAA-FB78-D5D6-9E4D-A9EC40140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840" y="2786214"/>
            <a:ext cx="853573" cy="830811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77FCC22C-BBBE-B579-B55B-62EFE3845DC7}"/>
              </a:ext>
            </a:extLst>
          </p:cNvPr>
          <p:cNvSpPr txBox="1"/>
          <p:nvPr/>
        </p:nvSpPr>
        <p:spPr>
          <a:xfrm>
            <a:off x="9045686" y="4481301"/>
            <a:ext cx="31463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L’OPSSIMS – Observatoire Permanent de la Sécurité des Systèmes d’Information dans le Médico-Social</a:t>
            </a:r>
            <a:endParaRPr lang="fr-FR" sz="1400" i="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F2489575-C705-BF89-57B4-B038D1025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032" y="5252407"/>
            <a:ext cx="2458766" cy="74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D370C991-9A4B-1CB9-41D1-E477458DDDA6}"/>
              </a:ext>
            </a:extLst>
          </p:cNvPr>
          <p:cNvSpPr txBox="1"/>
          <p:nvPr/>
        </p:nvSpPr>
        <p:spPr>
          <a:xfrm>
            <a:off x="9589271" y="2730989"/>
            <a:ext cx="2486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Offre de service des CRRC</a:t>
            </a:r>
            <a:endParaRPr lang="fr-FR" sz="1400" i="1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30103F8A-D124-8F2C-5DE2-EBDC05B62EE1}"/>
              </a:ext>
            </a:extLst>
          </p:cNvPr>
          <p:cNvGrpSpPr/>
          <p:nvPr/>
        </p:nvGrpSpPr>
        <p:grpSpPr>
          <a:xfrm>
            <a:off x="764325" y="4742784"/>
            <a:ext cx="1414809" cy="954362"/>
            <a:chOff x="7050644" y="4234065"/>
            <a:chExt cx="1466354" cy="1092550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199BDA20-841D-1935-880E-5E582DFE7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50644" y="4234065"/>
              <a:ext cx="959446" cy="787605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BCF0559-0711-AD40-82D0-EAE78DDDFF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38166" y="4341543"/>
              <a:ext cx="678832" cy="985072"/>
            </a:xfrm>
            <a:prstGeom prst="rect">
              <a:avLst/>
            </a:prstGeom>
          </p:spPr>
        </p:pic>
      </p:grpSp>
      <p:sp>
        <p:nvSpPr>
          <p:cNvPr id="40" name="ZoneTexte 39">
            <a:extLst>
              <a:ext uri="{FF2B5EF4-FFF2-40B4-BE49-F238E27FC236}">
                <a16:creationId xmlns:a16="http://schemas.microsoft.com/office/drawing/2014/main" id="{B18C10BF-01E1-5BC7-B3CC-C680D45A1C08}"/>
              </a:ext>
            </a:extLst>
          </p:cNvPr>
          <p:cNvSpPr txBox="1"/>
          <p:nvPr/>
        </p:nvSpPr>
        <p:spPr>
          <a:xfrm>
            <a:off x="432742" y="4333236"/>
            <a:ext cx="20779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400" b="1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b="0">
                <a:hlinkClick r:id="rId10"/>
              </a:rPr>
              <a:t>Kits Exercices de crise</a:t>
            </a:r>
            <a:endParaRPr lang="fr-FR" b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C97D2B2-E331-78FF-CCFE-B45925228EB2}"/>
              </a:ext>
            </a:extLst>
          </p:cNvPr>
          <p:cNvSpPr txBox="1"/>
          <p:nvPr/>
        </p:nvSpPr>
        <p:spPr>
          <a:xfrm>
            <a:off x="7199869" y="4923257"/>
            <a:ext cx="19441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400" b="1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b="0">
                <a:hlinkClick r:id="rId11"/>
              </a:rPr>
              <a:t>Modules sur la thématique cyber </a:t>
            </a:r>
            <a:endParaRPr lang="fr-FR" b="0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721CA6B6-CBE3-90C7-C8BD-97C163CB182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7216" y="5415525"/>
            <a:ext cx="1529436" cy="1107874"/>
          </a:xfrm>
          <a:prstGeom prst="rect">
            <a:avLst/>
          </a:prstGeom>
        </p:spPr>
      </p:pic>
      <p:pic>
        <p:nvPicPr>
          <p:cNvPr id="44" name="Image 43" descr="Une image contenant personne, homme, habits, costume&#10;&#10;Le contenu généré par l’IA peut être incorrect.">
            <a:extLst>
              <a:ext uri="{FF2B5EF4-FFF2-40B4-BE49-F238E27FC236}">
                <a16:creationId xmlns:a16="http://schemas.microsoft.com/office/drawing/2014/main" id="{DF88D18C-61EE-1823-03AB-4D3E2E7D61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237" y="5689558"/>
            <a:ext cx="1832527" cy="103373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ZoneTexte 44">
            <a:extLst>
              <a:ext uri="{FF2B5EF4-FFF2-40B4-BE49-F238E27FC236}">
                <a16:creationId xmlns:a16="http://schemas.microsoft.com/office/drawing/2014/main" id="{50DC047C-2ABF-A6A1-BE6F-1E766D9BC260}"/>
              </a:ext>
            </a:extLst>
          </p:cNvPr>
          <p:cNvSpPr txBox="1"/>
          <p:nvPr/>
        </p:nvSpPr>
        <p:spPr>
          <a:xfrm>
            <a:off x="2446214" y="4962468"/>
            <a:ext cx="233857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400" b="1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b="0">
                <a:hlinkClick r:id="rId14"/>
              </a:rPr>
              <a:t>Pourquoi réaliser un exercice de crise ? RETEX de la Ligue Havraise</a:t>
            </a:r>
            <a:endParaRPr lang="fr-FR" b="0"/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041BB706-EC2B-9FB4-F0FD-C3485F0C906B}"/>
              </a:ext>
            </a:extLst>
          </p:cNvPr>
          <p:cNvGrpSpPr/>
          <p:nvPr/>
        </p:nvGrpSpPr>
        <p:grpSpPr>
          <a:xfrm>
            <a:off x="4970492" y="5373853"/>
            <a:ext cx="2168793" cy="1289158"/>
            <a:chOff x="2658770" y="455387"/>
            <a:chExt cx="8648097" cy="4881003"/>
          </a:xfrm>
        </p:grpSpPr>
        <p:pic>
          <p:nvPicPr>
            <p:cNvPr id="49" name="Image 48">
              <a:extLst>
                <a:ext uri="{FF2B5EF4-FFF2-40B4-BE49-F238E27FC236}">
                  <a16:creationId xmlns:a16="http://schemas.microsoft.com/office/drawing/2014/main" id="{0C0CA8CE-D2BD-12F7-762B-AE8081C9C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t="847"/>
            <a:stretch/>
          </p:blipFill>
          <p:spPr>
            <a:xfrm>
              <a:off x="2658770" y="455387"/>
              <a:ext cx="8648097" cy="48810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8DCC873-CC56-E563-FB9A-5B293664C027}"/>
                </a:ext>
              </a:extLst>
            </p:cNvPr>
            <p:cNvSpPr/>
            <p:nvPr/>
          </p:nvSpPr>
          <p:spPr>
            <a:xfrm>
              <a:off x="10994065" y="4765591"/>
              <a:ext cx="312802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ZoneTexte 51">
            <a:extLst>
              <a:ext uri="{FF2B5EF4-FFF2-40B4-BE49-F238E27FC236}">
                <a16:creationId xmlns:a16="http://schemas.microsoft.com/office/drawing/2014/main" id="{CED3AB8B-E723-5DFB-54A1-A7EA3A75B730}"/>
              </a:ext>
            </a:extLst>
          </p:cNvPr>
          <p:cNvSpPr txBox="1"/>
          <p:nvPr/>
        </p:nvSpPr>
        <p:spPr>
          <a:xfrm>
            <a:off x="4907931" y="4850633"/>
            <a:ext cx="23954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400" b="0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>
                <a:hlinkClick r:id="rId16"/>
              </a:rPr>
              <a:t>Le kit PCRA pour le médico-social</a:t>
            </a:r>
            <a:endParaRPr lang="fr-FR"/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BB3D13DA-08A4-ADC3-7599-59A0A32200C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4044" y="2612642"/>
            <a:ext cx="2211137" cy="1189483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618E0496-3A13-60E3-B71D-A9711EDB0488}"/>
              </a:ext>
            </a:extLst>
          </p:cNvPr>
          <p:cNvSpPr txBox="1"/>
          <p:nvPr/>
        </p:nvSpPr>
        <p:spPr>
          <a:xfrm>
            <a:off x="485176" y="2027204"/>
            <a:ext cx="2077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400" b="1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b="0">
                <a:hlinkClick r:id="rId18"/>
              </a:rPr>
              <a:t>Guide cybersécurité en 13 questions</a:t>
            </a:r>
            <a:endParaRPr lang="fr-FR" b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768328-E620-5915-CA0E-ED0E932E7986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34985" t="44465" r="11664"/>
          <a:stretch/>
        </p:blipFill>
        <p:spPr>
          <a:xfrm>
            <a:off x="9803638" y="3149783"/>
            <a:ext cx="2057867" cy="882852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D2FA3FC-C3CF-AB17-6113-4F750B18A594}"/>
              </a:ext>
            </a:extLst>
          </p:cNvPr>
          <p:cNvCxnSpPr>
            <a:cxnSpLocks/>
          </p:cNvCxnSpPr>
          <p:nvPr/>
        </p:nvCxnSpPr>
        <p:spPr>
          <a:xfrm flipV="1">
            <a:off x="8307128" y="2084012"/>
            <a:ext cx="1337927" cy="328726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DC9641B9-5BCF-78FA-5890-9170CB05782E}"/>
              </a:ext>
            </a:extLst>
          </p:cNvPr>
          <p:cNvSpPr txBox="1"/>
          <p:nvPr/>
        </p:nvSpPr>
        <p:spPr>
          <a:xfrm>
            <a:off x="9729982" y="1033206"/>
            <a:ext cx="2077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1400" b="1" i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b="0">
                <a:hlinkClick r:id="rId20"/>
              </a:rPr>
              <a:t>Fiches thématiques – portail </a:t>
            </a:r>
            <a:r>
              <a:rPr lang="fr-FR" b="0" err="1">
                <a:hlinkClick r:id="rId20"/>
              </a:rPr>
              <a:t>cyberveille</a:t>
            </a:r>
            <a:endParaRPr lang="fr-FR" b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12CEC4C-0120-FA5E-9D88-C37DCC464A8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06684" y="1618331"/>
            <a:ext cx="1944675" cy="8059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E7D9FD7-A3AD-D5D1-C220-880C26118667}"/>
              </a:ext>
            </a:extLst>
          </p:cNvPr>
          <p:cNvCxnSpPr>
            <a:cxnSpLocks/>
          </p:cNvCxnSpPr>
          <p:nvPr/>
        </p:nvCxnSpPr>
        <p:spPr>
          <a:xfrm>
            <a:off x="5941480" y="3709450"/>
            <a:ext cx="37761" cy="1068559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3712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1D885-1F55-7007-A96C-ED2AD4471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DFD73FB-1FBE-E269-4DCC-08CA3162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414" y="232158"/>
            <a:ext cx="7904859" cy="616429"/>
          </a:xfrm>
        </p:spPr>
        <p:txBody>
          <a:bodyPr>
            <a:normAutofit/>
          </a:bodyPr>
          <a:lstStyle/>
          <a:p>
            <a:r>
              <a:rPr lang="fr-FR" sz="2200"/>
              <a:t>Un grand merci pour votre écoute ! </a:t>
            </a:r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328AEBD-9867-D4D3-AFBF-913B396346CB}"/>
              </a:ext>
            </a:extLst>
          </p:cNvPr>
          <p:cNvSpPr txBox="1"/>
          <p:nvPr/>
        </p:nvSpPr>
        <p:spPr>
          <a:xfrm>
            <a:off x="1221957" y="2255827"/>
            <a:ext cx="97480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600" b="1">
                <a:solidFill>
                  <a:srgbClr val="000000"/>
                </a:solidFill>
                <a:latin typeface="Calibri" panose="020F0502020204030204"/>
              </a:rPr>
              <a:t>Des retours à nous faire sur le webinaire ? Des thématiques cybersécurité pour le médico-social à traiter lors d’un prochain webinaire ? ….</a:t>
            </a:r>
          </a:p>
          <a:p>
            <a:pPr algn="ctr">
              <a:defRPr/>
            </a:pPr>
            <a:endParaRPr lang="fr-FR" sz="1600" b="1">
              <a:solidFill>
                <a:srgbClr val="000000"/>
              </a:solidFill>
              <a:latin typeface="Calibri" panose="020F0502020204030204"/>
            </a:endParaRPr>
          </a:p>
          <a:p>
            <a:pPr algn="ctr">
              <a:defRPr/>
            </a:pPr>
            <a:r>
              <a:rPr lang="fr-FR" sz="1600" b="1">
                <a:solidFill>
                  <a:srgbClr val="000000"/>
                </a:solidFill>
                <a:latin typeface="Calibri" panose="020F0502020204030204"/>
              </a:rPr>
              <a:t>Nous attendons vos commentaires dans le tchat !</a:t>
            </a:r>
          </a:p>
        </p:txBody>
      </p:sp>
      <p:pic>
        <p:nvPicPr>
          <p:cNvPr id="2052" name="Picture 4" descr="commentaire ">
            <a:extLst>
              <a:ext uri="{FF2B5EF4-FFF2-40B4-BE49-F238E27FC236}">
                <a16:creationId xmlns:a16="http://schemas.microsoft.com/office/drawing/2014/main" id="{4BAF27E6-B312-0FE3-55CC-6B7A03BDE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8" y="360658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7149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4294967295"/>
          </p:nvPr>
        </p:nvSpPr>
        <p:spPr>
          <a:xfrm>
            <a:off x="11808885" y="6489700"/>
            <a:ext cx="383116" cy="179917"/>
          </a:xfrm>
        </p:spPr>
        <p:txBody>
          <a:bodyPr/>
          <a:lstStyle/>
          <a:p>
            <a:fld id="{646E7B68-C406-4B5C-B79D-A1CDE10CB85D}" type="slidenum">
              <a:rPr lang="fr-FR" smtClean="0"/>
              <a:pPr/>
              <a:t>44</a:t>
            </a:fld>
            <a:endParaRPr lang="fr-FR"/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540895F1-77D8-A034-1F5D-636C0223F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495" y="451536"/>
            <a:ext cx="1184744" cy="2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5714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6B408-DB2A-AEFB-D3E2-C5CD44713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33" y="1851685"/>
            <a:ext cx="8417193" cy="1896697"/>
          </a:xfrm>
        </p:spPr>
        <p:txBody>
          <a:bodyPr>
            <a:normAutofit fontScale="90000"/>
          </a:bodyPr>
          <a:lstStyle/>
          <a:p>
            <a:r>
              <a:rPr lang="fr-FR"/>
              <a:t>1. </a:t>
            </a:r>
            <a:r>
              <a:rPr kumimoji="0" lang="fr-FR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cybersécurité </a:t>
            </a:r>
            <a:r>
              <a:rPr lang="fr-FR" sz="48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le secteur médico-social : quels enjeux ? 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1828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3F8E2-7CE8-AA03-F293-41A62DA0B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89094DC-A74B-51A4-42CB-F22F8C8D6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43" y="144624"/>
            <a:ext cx="7904859" cy="616429"/>
          </a:xfrm>
        </p:spPr>
        <p:txBody>
          <a:bodyPr>
            <a:normAutofit fontScale="90000"/>
          </a:bodyPr>
          <a:lstStyle/>
          <a:p>
            <a:r>
              <a:rPr lang="fr-FR" sz="2400"/>
              <a:t>Le Programme </a:t>
            </a:r>
            <a:r>
              <a:rPr lang="fr-FR" sz="2400" err="1"/>
              <a:t>CaRE</a:t>
            </a:r>
            <a:r>
              <a:rPr lang="fr-FR" sz="2400"/>
              <a:t> (Cybersécurité accélération et Résilience des Établissements)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2E8C431-B7A9-2FD3-DFF0-523513478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3570" y="806347"/>
            <a:ext cx="1876285" cy="22814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1A3C521-6543-8A7F-F872-289C2BD2CA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565" r="1075"/>
          <a:stretch/>
        </p:blipFill>
        <p:spPr>
          <a:xfrm>
            <a:off x="7933639" y="2107546"/>
            <a:ext cx="1719231" cy="2160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28F25BC-3016-93AA-577D-0F0EA4ABD1EC}"/>
              </a:ext>
            </a:extLst>
          </p:cNvPr>
          <p:cNvSpPr txBox="1"/>
          <p:nvPr/>
        </p:nvSpPr>
        <p:spPr>
          <a:xfrm>
            <a:off x="503306" y="1369198"/>
            <a:ext cx="9070462" cy="58477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fr-FR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 programme ambitieux, </a:t>
            </a:r>
            <a:r>
              <a:rPr lang="fr-FR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dans lequel le médico-social est pleinement intégré</a:t>
            </a:r>
            <a:r>
              <a:rPr lang="fr-FR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se décline, sur la période 2023-2027, autour de </a:t>
            </a:r>
            <a:r>
              <a:rPr lang="fr-FR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axes </a:t>
            </a:r>
            <a:r>
              <a:rPr lang="fr-FR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6A9E130-09B3-BF59-AA05-FDB5409CB1A5}"/>
              </a:ext>
            </a:extLst>
          </p:cNvPr>
          <p:cNvGrpSpPr/>
          <p:nvPr/>
        </p:nvGrpSpPr>
        <p:grpSpPr>
          <a:xfrm>
            <a:off x="5495824" y="2097349"/>
            <a:ext cx="1719232" cy="2160000"/>
            <a:chOff x="5450807" y="1895331"/>
            <a:chExt cx="1719232" cy="216000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B7616380-BCB2-0374-D610-3029BC6B9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3640"/>
            <a:stretch/>
          </p:blipFill>
          <p:spPr>
            <a:xfrm>
              <a:off x="5450807" y="1895331"/>
              <a:ext cx="1719232" cy="2160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73AFE7-D819-A06D-5221-F4BDD41E65AF}"/>
                </a:ext>
              </a:extLst>
            </p:cNvPr>
            <p:cNvSpPr/>
            <p:nvPr/>
          </p:nvSpPr>
          <p:spPr>
            <a:xfrm>
              <a:off x="6096000" y="3828681"/>
              <a:ext cx="412955" cy="216410"/>
            </a:xfrm>
            <a:prstGeom prst="rect">
              <a:avLst/>
            </a:prstGeom>
            <a:solidFill>
              <a:srgbClr val="E1EDF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76A9C29D-2332-AD9D-7B1B-A44342082A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3594"/>
          <a:stretch/>
        </p:blipFill>
        <p:spPr>
          <a:xfrm>
            <a:off x="503306" y="2107546"/>
            <a:ext cx="1777675" cy="216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1EBD309-E832-1B8A-EA82-C529207E98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721" r="-127"/>
          <a:stretch/>
        </p:blipFill>
        <p:spPr>
          <a:xfrm>
            <a:off x="2999565" y="2107546"/>
            <a:ext cx="1777675" cy="2160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E7EC917-ADC4-37B8-6624-996CA0B28707}"/>
              </a:ext>
            </a:extLst>
          </p:cNvPr>
          <p:cNvSpPr txBox="1"/>
          <p:nvPr/>
        </p:nvSpPr>
        <p:spPr>
          <a:xfrm>
            <a:off x="2106998" y="5072341"/>
            <a:ext cx="80680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Délégation de </a:t>
            </a:r>
            <a:r>
              <a:rPr lang="fr-FR" b="1">
                <a:solidFill>
                  <a:srgbClr val="4CBAB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26 millions € </a:t>
            </a:r>
            <a:r>
              <a:rPr lang="fr-FR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aux Centres Régionaux de Ressources Cybersécurité (CRRC) dont </a:t>
            </a:r>
            <a:r>
              <a:rPr lang="fr-FR" b="1">
                <a:solidFill>
                  <a:srgbClr val="4CBAB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 millions € </a:t>
            </a:r>
            <a:r>
              <a:rPr lang="fr-FR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les objectifs généraux et </a:t>
            </a:r>
            <a:r>
              <a:rPr lang="fr-FR" b="1">
                <a:solidFill>
                  <a:srgbClr val="4CBAB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 millions € </a:t>
            </a:r>
            <a:r>
              <a:rPr lang="fr-FR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le </a:t>
            </a:r>
            <a:r>
              <a:rPr lang="fr-FR" sz="1600" b="1">
                <a:solidFill>
                  <a:srgbClr val="4CBAB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secteur médico-social.</a:t>
            </a:r>
          </a:p>
        </p:txBody>
      </p:sp>
      <p:pic>
        <p:nvPicPr>
          <p:cNvPr id="14" name="Graphique 13" descr="Retour avec un remplissage uni">
            <a:extLst>
              <a:ext uri="{FF2B5EF4-FFF2-40B4-BE49-F238E27FC236}">
                <a16:creationId xmlns:a16="http://schemas.microsoft.com/office/drawing/2014/main" id="{0F82A78B-2FDE-E0A8-0FC6-60201D9899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229091">
            <a:off x="4144878" y="4291704"/>
            <a:ext cx="1410459" cy="74875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C653F24-3BA6-0D4F-BA68-412E1F64B2F4}"/>
              </a:ext>
            </a:extLst>
          </p:cNvPr>
          <p:cNvSpPr txBox="1"/>
          <p:nvPr/>
        </p:nvSpPr>
        <p:spPr>
          <a:xfrm>
            <a:off x="10326436" y="3087771"/>
            <a:ext cx="1865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Cybersécurité de la santé | e-santé</a:t>
            </a:r>
            <a:endParaRPr lang="fr-FR" sz="14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298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1D649-4971-9508-9D4A-BA8814649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DEB4867-D29A-4D4B-2FBF-FE443EE01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43" y="144624"/>
            <a:ext cx="7904859" cy="616429"/>
          </a:xfrm>
        </p:spPr>
        <p:txBody>
          <a:bodyPr>
            <a:normAutofit/>
          </a:bodyPr>
          <a:lstStyle/>
          <a:p>
            <a:r>
              <a:rPr lang="fr-FR" sz="2400"/>
              <a:t>Les enjeux pour le secteur médico-social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E68CDAB-5CC0-4112-7073-051AD163E170}"/>
              </a:ext>
            </a:extLst>
          </p:cNvPr>
          <p:cNvSpPr txBox="1"/>
          <p:nvPr/>
        </p:nvSpPr>
        <p:spPr>
          <a:xfrm>
            <a:off x="512076" y="1308628"/>
            <a:ext cx="841420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7A0242"/>
              </a:buClr>
              <a:buSzPct val="150000"/>
            </a:pPr>
            <a:r>
              <a:rPr lang="fr-FR" sz="1600" b="1">
                <a:solidFill>
                  <a:srgbClr val="DD4D3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Accélération du développement des usages numériques…</a:t>
            </a:r>
          </a:p>
          <a:p>
            <a:pPr marL="285750" indent="-180000" algn="just"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4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Encouragé par des programmes nationaux comme le Ségur du numérique en santé ou ESMS numérique</a:t>
            </a:r>
            <a:endParaRPr lang="fr-FR" sz="1400" i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05750" algn="just">
              <a:buClr>
                <a:srgbClr val="7A0242"/>
              </a:buClr>
              <a:buSzPct val="100000"/>
            </a:pPr>
            <a:endParaRPr lang="fr-FR" sz="1600" b="1">
              <a:solidFill>
                <a:srgbClr val="DD4D3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Clr>
                <a:srgbClr val="7A0242"/>
              </a:buClr>
              <a:buSzPct val="150000"/>
            </a:pPr>
            <a:r>
              <a:rPr lang="fr-FR" sz="1600" b="1">
                <a:solidFill>
                  <a:srgbClr val="DD4D3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…qui visent à proposer un parcours </a:t>
            </a:r>
            <a:r>
              <a:rPr lang="fr-FR" sz="1600" b="1" u="sng">
                <a:solidFill>
                  <a:srgbClr val="DD4D3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cohérent</a:t>
            </a:r>
            <a:r>
              <a:rPr lang="fr-FR" sz="1600" b="1">
                <a:solidFill>
                  <a:srgbClr val="DD4D3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et </a:t>
            </a:r>
            <a:r>
              <a:rPr lang="fr-FR" sz="1600" b="1" u="sng">
                <a:solidFill>
                  <a:srgbClr val="DD4D3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sans rupture </a:t>
            </a:r>
            <a:r>
              <a:rPr lang="fr-FR" sz="1600" b="1">
                <a:solidFill>
                  <a:srgbClr val="DD4D3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grâce à un partage d’informations fluide entre les différents acteurs…</a:t>
            </a:r>
          </a:p>
          <a:p>
            <a:pPr algn="just">
              <a:buClr>
                <a:srgbClr val="7A0242"/>
              </a:buClr>
              <a:buSzPct val="150000"/>
            </a:pPr>
            <a:endParaRPr lang="fr-FR" sz="1400">
              <a:solidFill>
                <a:srgbClr val="DD4D3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Clr>
                <a:srgbClr val="7A0242"/>
              </a:buClr>
              <a:buSzPct val="150000"/>
            </a:pPr>
            <a:r>
              <a:rPr lang="fr-FR" sz="1600" b="1">
                <a:solidFill>
                  <a:srgbClr val="DD4D3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 ce qui nécessite </a:t>
            </a:r>
            <a:r>
              <a:rPr lang="fr-FR" sz="1600" b="1" u="sng">
                <a:solidFill>
                  <a:srgbClr val="DD4D3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 disponibilité du système d’information et l’intégrité des données </a:t>
            </a:r>
            <a:r>
              <a:rPr lang="fr-FR" sz="1600" b="1">
                <a:solidFill>
                  <a:srgbClr val="DD4D3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personnes accompagnées et des professionnels…</a:t>
            </a:r>
          </a:p>
          <a:p>
            <a:pPr algn="just">
              <a:buClr>
                <a:srgbClr val="7A0242"/>
              </a:buClr>
              <a:buSzPct val="150000"/>
            </a:pPr>
            <a:endParaRPr lang="fr-FR" sz="1600" b="1">
              <a:solidFill>
                <a:srgbClr val="DD4D3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Clr>
                <a:srgbClr val="7A0242"/>
              </a:buClr>
              <a:buSzPct val="150000"/>
            </a:pPr>
            <a:r>
              <a:rPr lang="fr-FR" sz="1600" b="1">
                <a:solidFill>
                  <a:srgbClr val="DD4D3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….</a:t>
            </a:r>
            <a:r>
              <a:rPr lang="fr-FR" sz="1600" b="0" i="0">
                <a:solidFill>
                  <a:srgbClr val="DD4D3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i="0">
                <a:solidFill>
                  <a:srgbClr val="DD4D3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fr-FR" sz="1600" b="1">
                <a:solidFill>
                  <a:srgbClr val="DD4D3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 de préserver </a:t>
            </a:r>
            <a:r>
              <a:rPr lang="fr-FR" sz="1600" b="1" u="sng">
                <a:solidFill>
                  <a:srgbClr val="DD4D3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confiance </a:t>
            </a:r>
            <a:r>
              <a:rPr lang="fr-FR" sz="1600" b="1">
                <a:solidFill>
                  <a:srgbClr val="DD4D3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 professionnels et des personnes accompagnées dans l’usage des outils numériques, et d’assurer la continuité des activités.</a:t>
            </a:r>
          </a:p>
        </p:txBody>
      </p:sp>
      <p:pic>
        <p:nvPicPr>
          <p:cNvPr id="19" name="Graphique 18" descr="Retour avec un remplissage uni">
            <a:extLst>
              <a:ext uri="{FF2B5EF4-FFF2-40B4-BE49-F238E27FC236}">
                <a16:creationId xmlns:a16="http://schemas.microsoft.com/office/drawing/2014/main" id="{2A5A9AB7-D11D-5F49-35B9-F0712C6ED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229091">
            <a:off x="5018320" y="4170552"/>
            <a:ext cx="1410459" cy="748759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DFAF8EA6-4C88-A347-C141-7BE0738A3E77}"/>
              </a:ext>
            </a:extLst>
          </p:cNvPr>
          <p:cNvGrpSpPr/>
          <p:nvPr/>
        </p:nvGrpSpPr>
        <p:grpSpPr>
          <a:xfrm>
            <a:off x="2000298" y="5094259"/>
            <a:ext cx="7467099" cy="646331"/>
            <a:chOff x="1729571" y="5139741"/>
            <a:chExt cx="5060787" cy="646331"/>
          </a:xfrm>
        </p:grpSpPr>
        <p:pic>
          <p:nvPicPr>
            <p:cNvPr id="21" name="Graphique 20" descr="Informations avec un remplissage uni">
              <a:extLst>
                <a:ext uri="{FF2B5EF4-FFF2-40B4-BE49-F238E27FC236}">
                  <a16:creationId xmlns:a16="http://schemas.microsoft.com/office/drawing/2014/main" id="{85E296B5-7644-86D6-2E9E-65B9EAE35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29571" y="5234383"/>
              <a:ext cx="457048" cy="457048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E22034E-A4A3-11CE-8077-674F40F1B5BE}"/>
                </a:ext>
              </a:extLst>
            </p:cNvPr>
            <p:cNvSpPr txBox="1"/>
            <p:nvPr/>
          </p:nvSpPr>
          <p:spPr>
            <a:xfrm>
              <a:off x="2220469" y="5139741"/>
              <a:ext cx="45698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Il est indispensable de mettre en place des moyens de prévention des risques, de détection des menaces et de réaction aux incidents.  </a:t>
              </a:r>
            </a:p>
          </p:txBody>
        </p:sp>
      </p:grp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CD166776-1F10-E2B8-D9E7-C30C4361B0B6}"/>
              </a:ext>
            </a:extLst>
          </p:cNvPr>
          <p:cNvCxnSpPr>
            <a:cxnSpLocks/>
          </p:cNvCxnSpPr>
          <p:nvPr/>
        </p:nvCxnSpPr>
        <p:spPr>
          <a:xfrm>
            <a:off x="9286606" y="1060081"/>
            <a:ext cx="0" cy="3236303"/>
          </a:xfrm>
          <a:prstGeom prst="line">
            <a:avLst/>
          </a:prstGeom>
          <a:ln>
            <a:solidFill>
              <a:srgbClr val="006A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E7E5A7B8-0FA9-0735-F5F7-C5E3F24E6CD4}"/>
              </a:ext>
            </a:extLst>
          </p:cNvPr>
          <p:cNvSpPr txBox="1"/>
          <p:nvPr/>
        </p:nvSpPr>
        <p:spPr>
          <a:xfrm>
            <a:off x="9394161" y="1326069"/>
            <a:ext cx="1912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Quelques chiffres</a:t>
            </a:r>
            <a:endParaRPr lang="fr-FR" sz="1400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code ">
            <a:extLst>
              <a:ext uri="{FF2B5EF4-FFF2-40B4-BE49-F238E27FC236}">
                <a16:creationId xmlns:a16="http://schemas.microsoft.com/office/drawing/2014/main" id="{EA1B171A-9464-3F51-DCA3-58554E192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206" y="1178398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yberattaque ">
            <a:extLst>
              <a:ext uri="{FF2B5EF4-FFF2-40B4-BE49-F238E27FC236}">
                <a16:creationId xmlns:a16="http://schemas.microsoft.com/office/drawing/2014/main" id="{2C35BDED-EBC2-7DCA-26C8-69DDAAE80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9" y="4743655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1AFB83C-093C-E0C0-6418-98C264911713}"/>
              </a:ext>
            </a:extLst>
          </p:cNvPr>
          <p:cNvSpPr txBox="1"/>
          <p:nvPr/>
        </p:nvSpPr>
        <p:spPr>
          <a:xfrm>
            <a:off x="9394161" y="2025624"/>
            <a:ext cx="16973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153</a:t>
            </a:r>
            <a:r>
              <a:rPr lang="fr-FR" sz="1200" b="0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déclarations d'incidents de sécurité* </a:t>
            </a:r>
            <a:endParaRPr lang="fr-FR" sz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33437B9-F435-3B8C-72EF-20F5937AFF73}"/>
              </a:ext>
            </a:extLst>
          </p:cNvPr>
          <p:cNvSpPr txBox="1"/>
          <p:nvPr/>
        </p:nvSpPr>
        <p:spPr>
          <a:xfrm>
            <a:off x="10364084" y="2862343"/>
            <a:ext cx="16973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400" b="1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96</a:t>
            </a:r>
            <a:r>
              <a:rPr lang="fr-FR" sz="1200" b="0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incidents d’origine malveillante*</a:t>
            </a:r>
            <a:endParaRPr lang="fr-FR" sz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934E2BAD-9823-280D-263A-8DFBF43EC66F}"/>
              </a:ext>
            </a:extLst>
          </p:cNvPr>
          <p:cNvSpPr txBox="1"/>
          <p:nvPr/>
        </p:nvSpPr>
        <p:spPr>
          <a:xfrm>
            <a:off x="9407731" y="3468304"/>
            <a:ext cx="16973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</a:t>
            </a:r>
            <a:r>
              <a:rPr lang="fr-FR" sz="1200" b="0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interventions du CERT Santé*</a:t>
            </a:r>
            <a:endParaRPr lang="fr-FR" sz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E6FF242-C462-47A1-6670-D8812E9C18DD}"/>
              </a:ext>
            </a:extLst>
          </p:cNvPr>
          <p:cNvSpPr txBox="1"/>
          <p:nvPr/>
        </p:nvSpPr>
        <p:spPr>
          <a:xfrm>
            <a:off x="9286606" y="6401166"/>
            <a:ext cx="33662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/>
              <a:t>*Pour le secteur médico-social en 2024</a:t>
            </a:r>
          </a:p>
        </p:txBody>
      </p:sp>
    </p:spTree>
    <p:extLst>
      <p:ext uri="{BB962C8B-B14F-4D97-AF65-F5344CB8AC3E}">
        <p14:creationId xmlns:p14="http://schemas.microsoft.com/office/powerpoint/2010/main" val="444133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7D559-4AD1-81C1-A4C0-C85F9A4BE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64C2063-C4EB-54AC-8A6F-B94DBDE10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43" y="144624"/>
            <a:ext cx="7904859" cy="616429"/>
          </a:xfrm>
        </p:spPr>
        <p:txBody>
          <a:bodyPr>
            <a:normAutofit/>
          </a:bodyPr>
          <a:lstStyle/>
          <a:p>
            <a:r>
              <a:rPr lang="fr-FR" sz="2400"/>
              <a:t>Rappel de la réglementation en vigueur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49522C-58BC-7C3E-0DC8-F8AED466A81A}"/>
              </a:ext>
            </a:extLst>
          </p:cNvPr>
          <p:cNvSpPr/>
          <p:nvPr/>
        </p:nvSpPr>
        <p:spPr>
          <a:xfrm>
            <a:off x="198868" y="1846823"/>
            <a:ext cx="3822981" cy="3180569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360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defRPr/>
            </a:pPr>
            <a:r>
              <a:rPr lang="fr-FR" sz="1400" b="1" kern="0">
                <a:solidFill>
                  <a:srgbClr val="DD4D37"/>
                </a:solidFill>
                <a:latin typeface="Calibri" panose="020F0502020204030204"/>
              </a:rPr>
              <a:t>Issu de l’instruction N° SHFDS/FSSI/2023/78 du 23 mai 2023</a:t>
            </a:r>
            <a:r>
              <a:rPr lang="fr-FR" sz="1400" kern="0">
                <a:solidFill>
                  <a:srgbClr val="000000"/>
                </a:solidFill>
                <a:latin typeface="Calibri" panose="020F0502020204030204"/>
              </a:rPr>
              <a:t>, qui étend le Décret n°2016-1214 du 12 septembre 2016 aux ESSMS.</a:t>
            </a:r>
          </a:p>
          <a:p>
            <a:pPr algn="just">
              <a:defRPr/>
            </a:pPr>
            <a:endParaRPr lang="fr-FR" sz="1400" kern="0">
              <a:solidFill>
                <a:srgbClr val="000000"/>
              </a:solidFill>
              <a:latin typeface="Calibri" panose="020F0502020204030204"/>
            </a:endParaRPr>
          </a:p>
          <a:p>
            <a:pPr algn="just">
              <a:defRPr/>
            </a:pPr>
            <a:r>
              <a:rPr lang="fr-FR" sz="1400" kern="0">
                <a:solidFill>
                  <a:srgbClr val="000000"/>
                </a:solidFill>
                <a:latin typeface="Calibri" panose="020F0502020204030204"/>
              </a:rPr>
              <a:t>Tous les signalements remontent directement à l’ARS compétente territorialement, l’ANS et au CERT Santé via le </a:t>
            </a:r>
            <a:r>
              <a:rPr lang="fr-FR" sz="1400" b="1" kern="0">
                <a:solidFill>
                  <a:srgbClr val="DD4D37"/>
                </a:solidFill>
                <a:latin typeface="Calibri" panose="020F0502020204030204"/>
              </a:rPr>
              <a:t>portail des signalements des événements sanitaires indésirables (PSIG)</a:t>
            </a:r>
            <a:r>
              <a:rPr lang="fr-FR" sz="1400" kern="0">
                <a:solidFill>
                  <a:srgbClr val="DD4D37"/>
                </a:solidFill>
                <a:latin typeface="Calibri" panose="020F0502020204030204"/>
              </a:rPr>
              <a:t>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28EA45-2C12-D7A3-16A5-8CDDCC493E1D}"/>
              </a:ext>
            </a:extLst>
          </p:cNvPr>
          <p:cNvSpPr/>
          <p:nvPr/>
        </p:nvSpPr>
        <p:spPr>
          <a:xfrm>
            <a:off x="61849" y="1316388"/>
            <a:ext cx="3960000" cy="62454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fr-FR" sz="1600" b="1" kern="0">
                <a:solidFill>
                  <a:srgbClr val="DD4D37"/>
                </a:solidFill>
                <a:latin typeface="Calibri" panose="020F0502020204030204"/>
              </a:rPr>
              <a:t>Obligation de signalement des incidents de sécurité des SI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96FBD5-4A5B-64AF-87E6-B59CFAEDBE7B}"/>
              </a:ext>
            </a:extLst>
          </p:cNvPr>
          <p:cNvSpPr/>
          <p:nvPr/>
        </p:nvSpPr>
        <p:spPr>
          <a:xfrm>
            <a:off x="4223007" y="1796808"/>
            <a:ext cx="4008619" cy="2875769"/>
          </a:xfrm>
          <a:prstGeom prst="rect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360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Équivalent du plan blanc pour le secteur hospitalier, le plan bleu définit, dans le secteur médico-social, les mesures à mettre en œuvre en cas de situation exceptionnelle.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Initialement, ce plan bleu était obligatoire depuis 2005 pour les EHPAD. </a:t>
            </a:r>
            <a:r>
              <a:rPr kumimoji="0" lang="fr-FR" sz="1400" b="1" i="0" u="none" strike="noStrike" kern="0" cap="none" spc="0" normalizeH="0" baseline="0" noProof="0">
                <a:ln>
                  <a:noFill/>
                </a:ln>
                <a:solidFill>
                  <a:srgbClr val="DD4D37"/>
                </a:solidFill>
                <a:effectLst/>
                <a:uLnTx/>
                <a:uFillTx/>
                <a:latin typeface="Calibri" panose="020F0502020204030204"/>
              </a:rPr>
              <a:t>L’arrêté du 12 février 2024 </a:t>
            </a:r>
            <a:r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prévoit, à compter de 2025, </a:t>
            </a:r>
            <a:r>
              <a:rPr kumimoji="0" lang="fr-FR" sz="1400" b="1" i="0" u="none" strike="noStrike" kern="0" cap="none" spc="0" normalizeH="0" baseline="0" noProof="0">
                <a:ln>
                  <a:noFill/>
                </a:ln>
                <a:solidFill>
                  <a:srgbClr val="DD4D37"/>
                </a:solidFill>
                <a:effectLst/>
                <a:uLnTx/>
                <a:uFillTx/>
                <a:latin typeface="Calibri" panose="020F0502020204030204"/>
              </a:rPr>
              <a:t>l’obligation d’élaborer un « plan bleu » pour d’autres ESSMS.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1023E4-CC76-7CA1-BA99-2E87F0D3CC03}"/>
              </a:ext>
            </a:extLst>
          </p:cNvPr>
          <p:cNvSpPr/>
          <p:nvPr/>
        </p:nvSpPr>
        <p:spPr>
          <a:xfrm>
            <a:off x="4247316" y="1316388"/>
            <a:ext cx="3960000" cy="62454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fr-FR" sz="1600" b="1" kern="0">
                <a:solidFill>
                  <a:srgbClr val="DD4D37"/>
                </a:solidFill>
                <a:latin typeface="Calibri" panose="020F0502020204030204"/>
              </a:rPr>
              <a:t>L’élaboration d’un plan bleu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EA3BAF-DA6B-F9D8-2440-722F19550482}"/>
              </a:ext>
            </a:extLst>
          </p:cNvPr>
          <p:cNvSpPr/>
          <p:nvPr/>
        </p:nvSpPr>
        <p:spPr>
          <a:xfrm>
            <a:off x="8282385" y="1800796"/>
            <a:ext cx="3794116" cy="3564340"/>
          </a:xfrm>
          <a:prstGeom prst="rect">
            <a:avLst/>
          </a:prstGeom>
          <a:noFill/>
          <a:ln w="127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36000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Dans le cadre de la refonte du dispositif d’évaluation des ESMS, la HAS a publié en 2022 un </a:t>
            </a:r>
            <a:r>
              <a:rPr kumimoji="0" lang="fr-FR" sz="1400" b="1" i="0" u="none" strike="noStrike" kern="0" cap="none" spc="0" normalizeH="0" baseline="0" noProof="0">
                <a:ln>
                  <a:noFill/>
                </a:ln>
                <a:solidFill>
                  <a:srgbClr val="DD4D37"/>
                </a:solidFill>
                <a:effectLst/>
                <a:uLnTx/>
                <a:uFillTx/>
                <a:latin typeface="Calibri" panose="020F0502020204030204"/>
              </a:rPr>
              <a:t>nouveau référentiel unique et commun pour l’ensemble des ESMS.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Ce document comprend plusieurs critères impératifs ayant trait à la </a:t>
            </a:r>
            <a:r>
              <a:rPr kumimoji="0" lang="fr-FR" sz="1400" b="1" i="0" u="none" strike="noStrike" kern="0" cap="none" spc="0" normalizeH="0" baseline="0" noProof="0">
                <a:ln>
                  <a:noFill/>
                </a:ln>
                <a:solidFill>
                  <a:srgbClr val="DD4D37"/>
                </a:solidFill>
                <a:effectLst/>
                <a:uLnTx/>
                <a:uFillTx/>
                <a:latin typeface="Calibri" panose="020F0502020204030204"/>
              </a:rPr>
              <a:t>gestion de crise</a:t>
            </a:r>
            <a:r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DD4D37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(dont crise liée à une cyberattaque / panne du SI)  et à la </a:t>
            </a:r>
            <a:r>
              <a:rPr kumimoji="0" lang="fr-FR" sz="1400" b="1" i="0" u="none" strike="noStrike" kern="0" cap="none" spc="0" normalizeH="0" baseline="0" noProof="0">
                <a:ln>
                  <a:noFill/>
                </a:ln>
                <a:solidFill>
                  <a:srgbClr val="DD4D37"/>
                </a:solidFill>
                <a:effectLst/>
                <a:uLnTx/>
                <a:uFillTx/>
                <a:latin typeface="Calibri" panose="020F0502020204030204"/>
              </a:rPr>
              <a:t>stratégie numérique</a:t>
            </a:r>
            <a:r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DD4D37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(qui doit inclure les éléments de protection et de sécurité du SI).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537E283-FA70-2D5B-1B34-A90E25F5FF80}"/>
              </a:ext>
            </a:extLst>
          </p:cNvPr>
          <p:cNvSpPr/>
          <p:nvPr/>
        </p:nvSpPr>
        <p:spPr>
          <a:xfrm>
            <a:off x="8267329" y="1330288"/>
            <a:ext cx="3689481" cy="624548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fr-FR" sz="1600" b="1" kern="0">
                <a:solidFill>
                  <a:srgbClr val="DD4D37"/>
                </a:solidFill>
                <a:latin typeface="Calibri" panose="020F0502020204030204"/>
              </a:rPr>
              <a:t>Le nouveau référentiel HAS d’évaluation des ESMS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378EF9-0E06-615F-E21C-40720E1BE361}"/>
              </a:ext>
            </a:extLst>
          </p:cNvPr>
          <p:cNvSpPr/>
          <p:nvPr/>
        </p:nvSpPr>
        <p:spPr>
          <a:xfrm>
            <a:off x="149786" y="4527080"/>
            <a:ext cx="3883252" cy="464503"/>
          </a:xfrm>
          <a:prstGeom prst="rect">
            <a:avLst/>
          </a:prstGeom>
          <a:solidFill>
            <a:srgbClr val="DD4D37"/>
          </a:solidFill>
          <a:ln w="190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fr-FR" sz="1400" b="1" kern="0">
                <a:solidFill>
                  <a:prstClr val="white"/>
                </a:solidFill>
                <a:latin typeface="Calibri" panose="020F050202020403020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Accueil - Portail de signalement des événements sanitaires indésirables (social-sante.gouv.fr)</a:t>
            </a:r>
            <a:endParaRPr lang="fr-FR" sz="1400" b="1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025039-2105-D705-F596-32287B1F74EB}"/>
              </a:ext>
            </a:extLst>
          </p:cNvPr>
          <p:cNvSpPr/>
          <p:nvPr/>
        </p:nvSpPr>
        <p:spPr>
          <a:xfrm>
            <a:off x="4257227" y="4534438"/>
            <a:ext cx="3746077" cy="464503"/>
          </a:xfrm>
          <a:prstGeom prst="rect">
            <a:avLst/>
          </a:prstGeom>
          <a:solidFill>
            <a:srgbClr val="DD4D37"/>
          </a:solidFill>
          <a:ln w="190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fr-FR" sz="1400" b="1" kern="0">
                <a:solidFill>
                  <a:prstClr val="white"/>
                </a:solidFill>
                <a:latin typeface="Calibri" panose="020F050202020403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Guide-Plan-bleu-en-Ehpad-.pdf (solidarites.gouv.fr)</a:t>
            </a:r>
            <a:endParaRPr lang="fr-FR" sz="1400" b="1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FB717D-F084-6DD2-D354-CEBC8C5D15A2}"/>
              </a:ext>
            </a:extLst>
          </p:cNvPr>
          <p:cNvSpPr/>
          <p:nvPr/>
        </p:nvSpPr>
        <p:spPr>
          <a:xfrm>
            <a:off x="8341898" y="4554720"/>
            <a:ext cx="3734602" cy="464503"/>
          </a:xfrm>
          <a:prstGeom prst="rect">
            <a:avLst/>
          </a:prstGeom>
          <a:solidFill>
            <a:srgbClr val="DD4D37"/>
          </a:solidFill>
          <a:ln w="1905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fr-FR" sz="1400" b="1" kern="0">
                <a:solidFill>
                  <a:prstClr val="white"/>
                </a:solidFill>
                <a:latin typeface="Calibri" panose="020F0502020204030204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REFERENTIEL_HAS_ESSMS (has-sante.fr)</a:t>
            </a:r>
            <a:endParaRPr lang="fr-FR" sz="1400" b="1" i="1" kern="0" spc="4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EDA681E-8062-3623-F02D-075AECD874F3}"/>
              </a:ext>
            </a:extLst>
          </p:cNvPr>
          <p:cNvCxnSpPr>
            <a:cxnSpLocks/>
          </p:cNvCxnSpPr>
          <p:nvPr/>
        </p:nvCxnSpPr>
        <p:spPr>
          <a:xfrm flipH="1">
            <a:off x="9024982" y="1948294"/>
            <a:ext cx="2263867" cy="0"/>
          </a:xfrm>
          <a:prstGeom prst="line">
            <a:avLst/>
          </a:prstGeom>
          <a:noFill/>
          <a:ln w="38100" cap="flat" cmpd="sng" algn="ctr">
            <a:solidFill>
              <a:srgbClr val="DD4D37"/>
            </a:solidFill>
            <a:prstDash val="solid"/>
            <a:miter lim="800000"/>
          </a:ln>
          <a:effectLst/>
        </p:spPr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AE33371C-C43D-B320-99AE-161E4DB6D1CA}"/>
              </a:ext>
            </a:extLst>
          </p:cNvPr>
          <p:cNvCxnSpPr>
            <a:cxnSpLocks/>
          </p:cNvCxnSpPr>
          <p:nvPr/>
        </p:nvCxnSpPr>
        <p:spPr>
          <a:xfrm>
            <a:off x="5017326" y="1924040"/>
            <a:ext cx="2492379" cy="0"/>
          </a:xfrm>
          <a:prstGeom prst="line">
            <a:avLst/>
          </a:prstGeom>
          <a:noFill/>
          <a:ln w="38100" cap="flat" cmpd="sng" algn="ctr">
            <a:solidFill>
              <a:srgbClr val="DD4D37"/>
            </a:solidFill>
            <a:prstDash val="solid"/>
            <a:miter lim="800000"/>
          </a:ln>
          <a:effectLst/>
        </p:spPr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B1E96428-BC69-37F1-14F5-632FDE9E02C5}"/>
              </a:ext>
            </a:extLst>
          </p:cNvPr>
          <p:cNvCxnSpPr>
            <a:cxnSpLocks/>
          </p:cNvCxnSpPr>
          <p:nvPr/>
        </p:nvCxnSpPr>
        <p:spPr>
          <a:xfrm flipH="1">
            <a:off x="1091495" y="1940936"/>
            <a:ext cx="1706134" cy="7358"/>
          </a:xfrm>
          <a:prstGeom prst="line">
            <a:avLst/>
          </a:prstGeom>
          <a:noFill/>
          <a:ln w="38100" cap="flat" cmpd="sng" algn="ctr">
            <a:solidFill>
              <a:srgbClr val="DD4D37"/>
            </a:solidFill>
            <a:prstDash val="solid"/>
            <a:miter lim="800000"/>
          </a:ln>
          <a:effectLst/>
        </p:spPr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1F759B4E-B7EF-31AC-F661-85BEE58F6100}"/>
              </a:ext>
            </a:extLst>
          </p:cNvPr>
          <p:cNvSpPr txBox="1"/>
          <p:nvPr/>
        </p:nvSpPr>
        <p:spPr>
          <a:xfrm>
            <a:off x="198867" y="5439622"/>
            <a:ext cx="12129299" cy="58477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ctr"/>
            <a:r>
              <a:rPr lang="fr-FR" sz="1600">
                <a:solidFill>
                  <a:prstClr val="black"/>
                </a:solidFill>
                <a:latin typeface="Calibri" panose="020F0502020204030204"/>
              </a:rPr>
              <a:t>… sans oublier </a:t>
            </a:r>
            <a:r>
              <a:rPr lang="fr-FR" sz="1600" b="1">
                <a:solidFill>
                  <a:srgbClr val="DD4D37"/>
                </a:solidFill>
                <a:latin typeface="Calibri" panose="020F0502020204030204"/>
              </a:rPr>
              <a:t>la Politique Générale de Sécurité des Systèmes d’Information de Santé (PGSSI-S), le règlement général de protection des données (RGPD) </a:t>
            </a:r>
            <a:r>
              <a:rPr lang="fr-FR" sz="1600">
                <a:solidFill>
                  <a:prstClr val="black"/>
                </a:solidFill>
                <a:latin typeface="Calibri" panose="020F0502020204030204"/>
              </a:rPr>
              <a:t>(entré en vigueur en 2018), et les réglementations à venir, comme la </a:t>
            </a:r>
            <a:r>
              <a:rPr lang="fr-FR" sz="1600" b="1">
                <a:solidFill>
                  <a:srgbClr val="DD4D37"/>
                </a:solidFill>
                <a:latin typeface="Calibri" panose="020F0502020204030204"/>
              </a:rPr>
              <a:t>directive NIS 2.</a:t>
            </a:r>
            <a:endParaRPr lang="fr-FR" sz="1600">
              <a:solidFill>
                <a:srgbClr val="DD4D37"/>
              </a:solidFill>
              <a:latin typeface="Calibri" panose="020F0502020204030204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6AE5CF45-0E18-3CE9-FC82-59DF073944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5286" y="4033515"/>
            <a:ext cx="1318552" cy="339594"/>
          </a:xfrm>
          <a:prstGeom prst="rect">
            <a:avLst/>
          </a:prstGeom>
        </p:spPr>
      </p:pic>
      <p:pic>
        <p:nvPicPr>
          <p:cNvPr id="31" name="Image 30" descr="Une image contenant Police, texte, Graphique, logo&#10;&#10;Le contenu généré par l’IA peut être incorrect.">
            <a:extLst>
              <a:ext uri="{FF2B5EF4-FFF2-40B4-BE49-F238E27FC236}">
                <a16:creationId xmlns:a16="http://schemas.microsoft.com/office/drawing/2014/main" id="{2CEAFA3E-E533-5036-AC8A-1A31B8CFCB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830" y="1776500"/>
            <a:ext cx="782601" cy="29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782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F882C-A8EE-1D2B-030D-421E5CA83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A809AC9-5E95-9AD2-A31B-D2453D1D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43" y="144624"/>
            <a:ext cx="7904859" cy="616429"/>
          </a:xfrm>
        </p:spPr>
        <p:txBody>
          <a:bodyPr>
            <a:normAutofit/>
          </a:bodyPr>
          <a:lstStyle/>
          <a:p>
            <a:r>
              <a:rPr lang="fr-FR" sz="2400"/>
              <a:t>Trois messages clés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F7EFE6-6678-38E8-1909-BDBDADC71CE2}"/>
              </a:ext>
            </a:extLst>
          </p:cNvPr>
          <p:cNvSpPr txBox="1"/>
          <p:nvPr/>
        </p:nvSpPr>
        <p:spPr>
          <a:xfrm>
            <a:off x="531628" y="1026314"/>
            <a:ext cx="1139995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7A0242"/>
              </a:buClr>
              <a:buSzPct val="150000"/>
            </a:pPr>
            <a:r>
              <a:rPr lang="fr-FR" b="1" dirty="0">
                <a:solidFill>
                  <a:srgbClr val="006AB2"/>
                </a:solidFill>
                <a:latin typeface="Calibri" panose="020F0502020204030204"/>
              </a:rPr>
              <a:t>La cybermenace, ça concerne le médico-social ! </a:t>
            </a:r>
          </a:p>
          <a:p>
            <a:pPr marL="285750" indent="-180000" algn="just"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600" i="1" dirty="0">
                <a:latin typeface="Calibri" panose="020F0502020204030204"/>
              </a:rPr>
              <a:t>Les ESMS gèrent les données personnelles, voire de santé, </a:t>
            </a:r>
            <a:r>
              <a:rPr lang="fr-FR" sz="1600" b="1" i="1" u="sng" dirty="0">
                <a:latin typeface="Calibri" panose="020F0502020204030204"/>
              </a:rPr>
              <a:t>des personnes qu’ils accompagnent</a:t>
            </a:r>
            <a:r>
              <a:rPr lang="fr-FR" sz="1600" i="1" dirty="0">
                <a:solidFill>
                  <a:prstClr val="black"/>
                </a:solidFill>
                <a:latin typeface="Calibri" panose="020F0502020204030204"/>
              </a:rPr>
              <a:t>, mais également les données personnelles </a:t>
            </a:r>
            <a:r>
              <a:rPr lang="fr-FR" sz="1600" b="1" i="1" u="sng" dirty="0">
                <a:solidFill>
                  <a:prstClr val="black"/>
                </a:solidFill>
                <a:latin typeface="Calibri" panose="020F0502020204030204"/>
              </a:rPr>
              <a:t>de leurs salariés</a:t>
            </a:r>
            <a:r>
              <a:rPr lang="fr-FR" sz="1600" b="1" i="1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marL="105750" algn="just">
              <a:buClr>
                <a:srgbClr val="7A0242"/>
              </a:buClr>
              <a:buSzPct val="100000"/>
            </a:pPr>
            <a:endParaRPr lang="fr-FR" b="1" dirty="0">
              <a:solidFill>
                <a:srgbClr val="7A0242"/>
              </a:solidFill>
              <a:latin typeface="Calibri" panose="020F0502020204030204"/>
            </a:endParaRPr>
          </a:p>
          <a:p>
            <a:pPr algn="just">
              <a:buClr>
                <a:srgbClr val="7A0242"/>
              </a:buClr>
              <a:buSzPct val="150000"/>
            </a:pPr>
            <a:r>
              <a:rPr lang="fr-FR" b="1" dirty="0">
                <a:solidFill>
                  <a:srgbClr val="006AB2"/>
                </a:solidFill>
                <a:latin typeface="Calibri" panose="020F0502020204030204"/>
              </a:rPr>
              <a:t>L’implication de la direction dans le projet, a minima en tant que sponsor, est cruciale.</a:t>
            </a:r>
          </a:p>
          <a:p>
            <a:pPr algn="just">
              <a:buClr>
                <a:srgbClr val="7A0242"/>
              </a:buClr>
              <a:buSzPct val="150000"/>
            </a:pPr>
            <a:endParaRPr lang="fr-FR" b="1" dirty="0">
              <a:solidFill>
                <a:srgbClr val="DD4D37"/>
              </a:solidFill>
              <a:latin typeface="Calibri" panose="020F0502020204030204"/>
            </a:endParaRPr>
          </a:p>
          <a:p>
            <a:pPr marL="105750" algn="just">
              <a:buClr>
                <a:schemeClr val="tx1"/>
              </a:buClr>
              <a:buSzPct val="100000"/>
            </a:pPr>
            <a:endParaRPr lang="fr-FR" sz="1600" b="1" i="1" dirty="0">
              <a:solidFill>
                <a:prstClr val="black"/>
              </a:solidFill>
              <a:latin typeface="Calibri" panose="020F0502020204030204"/>
            </a:endParaRPr>
          </a:p>
          <a:p>
            <a:pPr marL="105750" algn="just">
              <a:buClr>
                <a:schemeClr val="tx1"/>
              </a:buClr>
              <a:buSzPct val="100000"/>
            </a:pPr>
            <a:endParaRPr lang="fr-FR" sz="1600" b="1" i="1" dirty="0">
              <a:solidFill>
                <a:prstClr val="black"/>
              </a:solidFill>
              <a:latin typeface="Calibri" panose="020F0502020204030204"/>
            </a:endParaRPr>
          </a:p>
          <a:p>
            <a:pPr marL="105750" algn="just">
              <a:buClr>
                <a:schemeClr val="tx1"/>
              </a:buClr>
              <a:buSzPct val="100000"/>
            </a:pPr>
            <a:endParaRPr lang="fr-FR" sz="1600" b="1" i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180000" algn="just"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600" b="1" i="1" dirty="0">
                <a:solidFill>
                  <a:prstClr val="black"/>
                </a:solidFill>
                <a:latin typeface="Calibri" panose="020F0502020204030204"/>
              </a:rPr>
              <a:t>La cybersécurité est un sujet stratégique qui intègre une dimension organisationnelle et métier et qui concerne l’ensemble des professionnels de la structure.</a:t>
            </a:r>
            <a:r>
              <a:rPr lang="fr-FR" sz="1600" i="1" dirty="0">
                <a:solidFill>
                  <a:prstClr val="black"/>
                </a:solidFill>
                <a:latin typeface="Calibri" panose="020F0502020204030204"/>
              </a:rPr>
              <a:t> Les professionnels en charge du système d’information ne sont pas les seuls concernés ! </a:t>
            </a:r>
          </a:p>
          <a:p>
            <a:pPr marL="285750" indent="-180000" algn="just"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600" b="1" i="1" dirty="0">
                <a:solidFill>
                  <a:prstClr val="black"/>
                </a:solidFill>
                <a:latin typeface="Calibri" panose="020F0502020204030204"/>
              </a:rPr>
              <a:t>Il est essentiel que les directions s'en saisissent </a:t>
            </a:r>
            <a:r>
              <a:rPr lang="fr-FR" sz="1600" i="1" dirty="0">
                <a:solidFill>
                  <a:prstClr val="black"/>
                </a:solidFill>
                <a:latin typeface="Calibri" panose="020F0502020204030204"/>
              </a:rPr>
              <a:t>et définissent des objectifs stratégiques afin d’impulser la démarche et d’aider à la conduite du changement. </a:t>
            </a:r>
          </a:p>
          <a:p>
            <a:pPr algn="just">
              <a:buClr>
                <a:srgbClr val="7A0242"/>
              </a:buClr>
              <a:buSzPct val="150000"/>
            </a:pPr>
            <a:endParaRPr lang="fr-FR" sz="1600" dirty="0">
              <a:solidFill>
                <a:srgbClr val="FF695A"/>
              </a:solidFill>
              <a:latin typeface="Calibri" panose="020F0502020204030204"/>
            </a:endParaRPr>
          </a:p>
          <a:p>
            <a:pPr algn="just">
              <a:buClr>
                <a:srgbClr val="7A0242"/>
              </a:buClr>
              <a:buSzPct val="150000"/>
            </a:pPr>
            <a:r>
              <a:rPr lang="fr-FR" b="1" dirty="0">
                <a:solidFill>
                  <a:srgbClr val="006AB2"/>
                </a:solidFill>
                <a:latin typeface="Calibri" panose="020F0502020204030204"/>
              </a:rPr>
              <a:t>Veiller à </a:t>
            </a:r>
            <a:r>
              <a:rPr lang="fr-FR" b="1" u="sng" dirty="0">
                <a:solidFill>
                  <a:srgbClr val="006AB2"/>
                </a:solidFill>
                <a:latin typeface="Calibri" panose="020F0502020204030204"/>
              </a:rPr>
              <a:t>anticiper</a:t>
            </a:r>
            <a:r>
              <a:rPr lang="fr-FR" b="1" dirty="0">
                <a:solidFill>
                  <a:srgbClr val="006AB2"/>
                </a:solidFill>
                <a:latin typeface="Calibri" panose="020F0502020204030204"/>
              </a:rPr>
              <a:t> !</a:t>
            </a:r>
          </a:p>
          <a:p>
            <a:pPr marL="285750" indent="-180000" algn="just" fontAlgn="base">
              <a:buSzPct val="100000"/>
              <a:buFont typeface="Wingdings" panose="05000000000000000000" pitchFamily="2" charset="2"/>
              <a:buChar char="§"/>
            </a:pPr>
            <a:r>
              <a:rPr lang="fr-FR" sz="1600" i="1" dirty="0">
                <a:solidFill>
                  <a:prstClr val="black"/>
                </a:solidFill>
                <a:latin typeface="Calibri" panose="020F0502020204030204"/>
              </a:rPr>
              <a:t>« En l'absence de préparation, lorsque l'incident survient, il est déjà trop tard » : </a:t>
            </a:r>
            <a:r>
              <a:rPr lang="fr-FR" sz="1600" b="1" i="1" dirty="0">
                <a:solidFill>
                  <a:prstClr val="black"/>
                </a:solidFill>
                <a:latin typeface="Calibri" panose="020F0502020204030204"/>
              </a:rPr>
              <a:t>mieux vaut avoir réalisé 60% du chemin que ne rien avoir initié.</a:t>
            </a:r>
          </a:p>
          <a:p>
            <a:pPr marL="285750" indent="-180000" algn="just" fontAlgn="base">
              <a:buSzPct val="100000"/>
              <a:buFont typeface="Wingdings" panose="05000000000000000000" pitchFamily="2" charset="2"/>
              <a:buChar char="§"/>
            </a:pPr>
            <a:r>
              <a:rPr lang="fr-FR" sz="1600" i="1" dirty="0">
                <a:solidFill>
                  <a:prstClr val="black"/>
                </a:solidFill>
                <a:latin typeface="Calibri" panose="020F0502020204030204"/>
              </a:rPr>
              <a:t>Le retour à la normale après la survenue d’une cyberattaque ne se fait pas en quelques heures, ni même en quelques jours ! </a:t>
            </a:r>
            <a:r>
              <a:rPr lang="fr-FR" sz="1600" b="1" i="1" dirty="0">
                <a:solidFill>
                  <a:prstClr val="black"/>
                </a:solidFill>
                <a:latin typeface="Calibri" panose="020F0502020204030204"/>
              </a:rPr>
              <a:t>Les impacts d’une cyberattaque peuvent durer plusieurs mois </a:t>
            </a:r>
            <a:r>
              <a:rPr lang="fr-FR" sz="1600" i="1" dirty="0">
                <a:solidFill>
                  <a:prstClr val="black"/>
                </a:solidFill>
                <a:latin typeface="Calibri" panose="020F0502020204030204"/>
              </a:rPr>
              <a:t>(SI à reconstruire,…).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529B7F1-1AB0-712D-1381-A10372B6C54A}"/>
              </a:ext>
            </a:extLst>
          </p:cNvPr>
          <p:cNvGrpSpPr/>
          <p:nvPr/>
        </p:nvGrpSpPr>
        <p:grpSpPr>
          <a:xfrm>
            <a:off x="2362449" y="5972124"/>
            <a:ext cx="7467102" cy="479713"/>
            <a:chOff x="1729571" y="5234383"/>
            <a:chExt cx="5060789" cy="479713"/>
          </a:xfrm>
        </p:grpSpPr>
        <p:pic>
          <p:nvPicPr>
            <p:cNvPr id="7" name="Graphique 6" descr="Informations avec un remplissage uni">
              <a:extLst>
                <a:ext uri="{FF2B5EF4-FFF2-40B4-BE49-F238E27FC236}">
                  <a16:creationId xmlns:a16="http://schemas.microsoft.com/office/drawing/2014/main" id="{3B43A12D-C965-D032-0FEC-2644C0176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29571" y="5234383"/>
              <a:ext cx="457048" cy="457048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6AB1A6C8-B810-45B3-BA5F-5ACCD13E222C}"/>
                </a:ext>
              </a:extLst>
            </p:cNvPr>
            <p:cNvSpPr txBox="1"/>
            <p:nvPr/>
          </p:nvSpPr>
          <p:spPr>
            <a:xfrm>
              <a:off x="2220471" y="5344764"/>
              <a:ext cx="4569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prstClr val="black"/>
                  </a:solidFill>
                  <a:latin typeface="Calibri" panose="020F0502020204030204"/>
                </a:rPr>
                <a:t>Par quelles actions puis-je démarrer ? </a:t>
              </a:r>
            </a:p>
          </p:txBody>
        </p:sp>
      </p:grpSp>
      <p:pic>
        <p:nvPicPr>
          <p:cNvPr id="9" name="Picture 2" descr="idée ">
            <a:extLst>
              <a:ext uri="{FF2B5EF4-FFF2-40B4-BE49-F238E27FC236}">
                <a16:creationId xmlns:a16="http://schemas.microsoft.com/office/drawing/2014/main" id="{5F0C9572-3F4A-572F-7033-057F394BB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574" y="187024"/>
            <a:ext cx="531628" cy="53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question ">
            <a:extLst>
              <a:ext uri="{FF2B5EF4-FFF2-40B4-BE49-F238E27FC236}">
                <a16:creationId xmlns:a16="http://schemas.microsoft.com/office/drawing/2014/main" id="{AEAEAB42-CDBD-DC13-DA4A-97EBE5555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778" y="5950739"/>
            <a:ext cx="632864" cy="63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8758465-1B59-2CD3-C16C-23D2ECDB550A}"/>
              </a:ext>
            </a:extLst>
          </p:cNvPr>
          <p:cNvSpPr txBox="1"/>
          <p:nvPr/>
        </p:nvSpPr>
        <p:spPr>
          <a:xfrm>
            <a:off x="1365645" y="2437132"/>
            <a:ext cx="10185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 </a:t>
            </a:r>
            <a:r>
              <a:rPr lang="fr-FR" sz="1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attaque cyber, c’est tout sauf un sujet numérique car, au moment de l’attaque, on n’a plus d’outils numériques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</a:t>
            </a:r>
          </a:p>
          <a:p>
            <a:pPr algn="r"/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Bastien Le </a:t>
            </a:r>
            <a:r>
              <a:rPr lang="fr-FR" sz="16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Hyaric</a:t>
            </a:r>
            <a:r>
              <a:rPr lang="fr-F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DSI, ADAPEILA</a:t>
            </a:r>
          </a:p>
        </p:txBody>
      </p:sp>
      <p:pic>
        <p:nvPicPr>
          <p:cNvPr id="2052" name="Picture 4" descr="micro ">
            <a:extLst>
              <a:ext uri="{FF2B5EF4-FFF2-40B4-BE49-F238E27FC236}">
                <a16:creationId xmlns:a16="http://schemas.microsoft.com/office/drawing/2014/main" id="{B1BA34B2-E969-FA4B-5A60-8740A8368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30" y="2437132"/>
            <a:ext cx="380915" cy="38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8066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SLIDEVIEWED" val="2147470433,71,Calendrier prévisionnel pour les domaine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heme/theme1.xml><?xml version="1.0" encoding="utf-8"?>
<a:theme xmlns:a="http://schemas.openxmlformats.org/drawingml/2006/main" name="ANS_THEME STANDARD_V1.0">
  <a:themeElements>
    <a:clrScheme name="ASIP_COULEURS STANDARD_V1.0">
      <a:dk1>
        <a:srgbClr val="000000"/>
      </a:dk1>
      <a:lt1>
        <a:srgbClr val="FFFFFF"/>
      </a:lt1>
      <a:dk2>
        <a:srgbClr val="006AB2"/>
      </a:dk2>
      <a:lt2>
        <a:srgbClr val="C7C0BA"/>
      </a:lt2>
      <a:accent1>
        <a:srgbClr val="00A1E0"/>
      </a:accent1>
      <a:accent2>
        <a:srgbClr val="95C23D"/>
      </a:accent2>
      <a:accent3>
        <a:srgbClr val="F7D700"/>
      </a:accent3>
      <a:accent4>
        <a:srgbClr val="FF9900"/>
      </a:accent4>
      <a:accent5>
        <a:srgbClr val="E94190"/>
      </a:accent5>
      <a:accent6>
        <a:srgbClr val="B51621"/>
      </a:accent6>
      <a:hlink>
        <a:srgbClr val="00A1E0"/>
      </a:hlink>
      <a:folHlink>
        <a:srgbClr val="E2001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Cyber">
      <a:dk1>
        <a:srgbClr val="034991"/>
      </a:dk1>
      <a:lt1>
        <a:srgbClr val="FFFFFF"/>
      </a:lt1>
      <a:dk2>
        <a:srgbClr val="575756"/>
      </a:dk2>
      <a:lt2>
        <a:srgbClr val="61BFE6"/>
      </a:lt2>
      <a:accent1>
        <a:srgbClr val="C72C48"/>
      </a:accent1>
      <a:accent2>
        <a:srgbClr val="FFAF12"/>
      </a:accent2>
      <a:accent3>
        <a:srgbClr val="053266"/>
      </a:accent3>
      <a:accent4>
        <a:srgbClr val="519CBB"/>
      </a:accent4>
      <a:accent5>
        <a:srgbClr val="A1243A"/>
      </a:accent5>
      <a:accent6>
        <a:srgbClr val="BE87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38ecf6-cca6-464c-bf43-6526cb7490ab">
      <Terms xmlns="http://schemas.microsoft.com/office/infopath/2007/PartnerControls"/>
    </lcf76f155ced4ddcb4097134ff3c332f>
    <TaxCatchAll xmlns="e6d63cff-b930-45ae-9cdb-d4200eb6be0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C2AE7274C7214EA9C6749E3B848957" ma:contentTypeVersion="20" ma:contentTypeDescription="Crée un document." ma:contentTypeScope="" ma:versionID="307f03b0d84b850d4233a466e8ec2b65">
  <xsd:schema xmlns:xsd="http://www.w3.org/2001/XMLSchema" xmlns:xs="http://www.w3.org/2001/XMLSchema" xmlns:p="http://schemas.microsoft.com/office/2006/metadata/properties" xmlns:ns2="4338ecf6-cca6-464c-bf43-6526cb7490ab" xmlns:ns3="e6d63cff-b930-45ae-9cdb-d4200eb6be09" targetNamespace="http://schemas.microsoft.com/office/2006/metadata/properties" ma:root="true" ma:fieldsID="1df551d6871a98080ebb76504fe869ae" ns2:_="" ns3:_="">
    <xsd:import namespace="4338ecf6-cca6-464c-bf43-6526cb7490ab"/>
    <xsd:import namespace="e6d63cff-b930-45ae-9cdb-d4200eb6be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38ecf6-cca6-464c-bf43-6526cb7490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9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9c04131-a3dd-48b1-9899-21c6397bba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d63cff-b930-45ae-9cdb-d4200eb6be0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5632647-0b00-4549-8120-6505e936c0c5}" ma:internalName="TaxCatchAll" ma:showField="CatchAllData" ma:web="e6d63cff-b930-45ae-9cdb-d4200eb6be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4B68B92-F5C3-45AB-9F45-FF0C58EB7B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9B7243-2FE1-4833-8959-F3B43C4269ED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office/2006/metadata/properties"/>
    <ds:schemaRef ds:uri="http://schemas.openxmlformats.org/package/2006/metadata/core-properties"/>
    <ds:schemaRef ds:uri="e6d63cff-b930-45ae-9cdb-d4200eb6be09"/>
    <ds:schemaRef ds:uri="4338ecf6-cca6-464c-bf43-6526cb7490ab"/>
  </ds:schemaRefs>
</ds:datastoreItem>
</file>

<file path=customXml/itemProps3.xml><?xml version="1.0" encoding="utf-8"?>
<ds:datastoreItem xmlns:ds="http://schemas.openxmlformats.org/officeDocument/2006/customXml" ds:itemID="{76C421BD-0749-4DB6-8EC2-7256D52EACEB}">
  <ds:schemaRefs>
    <ds:schemaRef ds:uri="4338ecf6-cca6-464c-bf43-6526cb7490ab"/>
    <ds:schemaRef ds:uri="e6d63cff-b930-45ae-9cdb-d4200eb6be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4378</Words>
  <Application>Microsoft Office PowerPoint</Application>
  <PresentationFormat>Grand écran</PresentationFormat>
  <Paragraphs>547</Paragraphs>
  <Slides>44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44</vt:i4>
      </vt:variant>
    </vt:vector>
  </HeadingPairs>
  <TitlesOfParts>
    <vt:vector size="58" baseType="lpstr">
      <vt:lpstr>Arial</vt:lpstr>
      <vt:lpstr>Arial Black</vt:lpstr>
      <vt:lpstr>Calibri</vt:lpstr>
      <vt:lpstr>Calibri Light</vt:lpstr>
      <vt:lpstr>Courier New</vt:lpstr>
      <vt:lpstr>Noto Sans Symbols</vt:lpstr>
      <vt:lpstr>Roboto Condensed</vt:lpstr>
      <vt:lpstr>Roboto Condensed Light</vt:lpstr>
      <vt:lpstr>Roboto Condensed Thin</vt:lpstr>
      <vt:lpstr>Wingdings</vt:lpstr>
      <vt:lpstr>ANS_THEME STANDARD_V1.0</vt:lpstr>
      <vt:lpstr>1_Thème Office</vt:lpstr>
      <vt:lpstr>Simple Light</vt:lpstr>
      <vt:lpstr>Thème Office</vt:lpstr>
      <vt:lpstr>La cybersécurité dans le médico-social : quelles premières actions mettre en place?  Webinaire – 03/06/2025</vt:lpstr>
      <vt:lpstr>Vos intervenants</vt:lpstr>
      <vt:lpstr>Quelques rappels avant de démarrer ce webinaire</vt:lpstr>
      <vt:lpstr>Présentation PowerPoint</vt:lpstr>
      <vt:lpstr>1. La cybersécurité dans le secteur médico-social : quels enjeux ? </vt:lpstr>
      <vt:lpstr>Le Programme CaRE (Cybersécurité accélération et Résilience des Établissements)</vt:lpstr>
      <vt:lpstr>Les enjeux pour le secteur médico-social</vt:lpstr>
      <vt:lpstr>Rappel de la réglementation en vigueur</vt:lpstr>
      <vt:lpstr>Trois messages clés</vt:lpstr>
      <vt:lpstr>2. Quelles sont les premières actions à mener ?</vt:lpstr>
      <vt:lpstr>Je réalise un diagnostic de cybersécurité </vt:lpstr>
      <vt:lpstr>La parole à la région Provence-Alpes-Côte d’Azur ! </vt:lpstr>
      <vt:lpstr>Présentation de l’AMSP – Association médico-sociale de Provence</vt:lpstr>
      <vt:lpstr>Qui est CAPSI ?</vt:lpstr>
      <vt:lpstr>Parcours Cybersécurité ES-ESMS</vt:lpstr>
      <vt:lpstr>Diagnostic de sécurité numérique - 4 étapes </vt:lpstr>
      <vt:lpstr>Les avantages pour vos structures </vt:lpstr>
      <vt:lpstr>La parole à la région Pays-de-la-Loire ! </vt:lpstr>
      <vt:lpstr>La cybersécurité dans le  médico-social : quelles premières actions mettre en place ?</vt:lpstr>
      <vt:lpstr>Comment faire face aux enjeux de cybersécurité ?</vt:lpstr>
      <vt:lpstr>Des temps d’échange pour s’informer</vt:lpstr>
      <vt:lpstr>Des outils pour sensibiliser</vt:lpstr>
      <vt:lpstr>Sensibiliser les utilisateurs aux bonnes pratiques d’hygiène numérique</vt:lpstr>
      <vt:lpstr>Sensibiliser les utilisateurs aux bonnes pratiques d’hygiène numérique</vt:lpstr>
      <vt:lpstr>Sensibiliser les utilisateurs aux bonnes pratiques d’hygiène numérique</vt:lpstr>
      <vt:lpstr>Des actions pour se préparer</vt:lpstr>
      <vt:lpstr>Accompagnement à la réalisation d’un 1er exercice  de crise d’origine cyber </vt:lpstr>
      <vt:lpstr>Centre de ressources SSI mutualisées destiné aux ESMS des PdL</vt:lpstr>
      <vt:lpstr>Catalogue d’accompagnements du centre de ressources SSI mutualisées pour les ESSMS</vt:lpstr>
      <vt:lpstr>Centre de ressources SSI mutualisées destiné aux ESMS des PdL</vt:lpstr>
      <vt:lpstr>Objectifs et modalités Diagnostic de maturité de la sécurité du SI en PdL</vt:lpstr>
      <vt:lpstr>Retour d’expérience </vt:lpstr>
      <vt:lpstr>Les premières actions à mener (1/6)</vt:lpstr>
      <vt:lpstr>Les premières actions à mener (2/6)</vt:lpstr>
      <vt:lpstr>Les premières actions à mener (3/6)</vt:lpstr>
      <vt:lpstr>Les premières actions à mener (4/6)</vt:lpstr>
      <vt:lpstr>Les premières actions à mener (5/6)</vt:lpstr>
      <vt:lpstr>Les premières actions à mener (6/6)</vt:lpstr>
      <vt:lpstr>Je veux en savoir plus</vt:lpstr>
      <vt:lpstr>3. Les prochaines étapes</vt:lpstr>
      <vt:lpstr>Les prochaines étapes </vt:lpstr>
      <vt:lpstr>Les supports à disposition</vt:lpstr>
      <vt:lpstr>Un grand merci pour votre écoute !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Margaux BUGUET</cp:lastModifiedBy>
  <cp:revision>2</cp:revision>
  <cp:lastPrinted>2024-11-18T09:27:34Z</cp:lastPrinted>
  <dcterms:created xsi:type="dcterms:W3CDTF">2021-08-26T12:18:14Z</dcterms:created>
  <dcterms:modified xsi:type="dcterms:W3CDTF">2025-06-03T07:14:23Z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0x01010077C2AE7274C7214EA9C6749E3B848957</vt:lpwstr>
  </property>
  <property fmtid="{D5CDD505-2E9C-101B-9397-08002B2CF9AE}" pid="3" name="MediaServiceImageTags">
    <vt:lpwstr/>
  </property>
  <property fmtid="{D5CDD505-2E9C-101B-9397-08002B2CF9AE}" pid="4" name="Projet">
    <vt:lpwstr/>
  </property>
  <property fmtid="{D5CDD505-2E9C-101B-9397-08002B2CF9AE}" pid="5" name="Statut_x0020_du_x0020_document">
    <vt:lpwstr/>
  </property>
  <property fmtid="{D5CDD505-2E9C-101B-9397-08002B2CF9AE}" pid="6" name="Cat_x00e9_gorie_x0020_Documentaire">
    <vt:lpwstr/>
  </property>
  <property fmtid="{D5CDD505-2E9C-101B-9397-08002B2CF9AE}" pid="7" name="Direction / Service">
    <vt:lpwstr/>
  </property>
  <property fmtid="{D5CDD505-2E9C-101B-9397-08002B2CF9AE}" pid="8" name="March_x00e9_">
    <vt:lpwstr/>
  </property>
  <property fmtid="{D5CDD505-2E9C-101B-9397-08002B2CF9AE}" pid="9" name="Direction_x0020__x002F__x0020_Service">
    <vt:lpwstr/>
  </property>
  <property fmtid="{D5CDD505-2E9C-101B-9397-08002B2CF9AE}" pid="10" name="Type_x0020_de_x0020_document_x0020_ANS">
    <vt:lpwstr/>
  </property>
  <property fmtid="{D5CDD505-2E9C-101B-9397-08002B2CF9AE}" pid="11" name="Classification">
    <vt:lpwstr/>
  </property>
  <property fmtid="{D5CDD505-2E9C-101B-9397-08002B2CF9AE}" pid="12" name="Version_x0020_Applicative">
    <vt:lpwstr/>
  </property>
  <property fmtid="{D5CDD505-2E9C-101B-9397-08002B2CF9AE}" pid="13" name="Sort_x0020_Final_x0020__x0028_Archivage_x0029_1">
    <vt:lpwstr/>
  </property>
  <property fmtid="{D5CDD505-2E9C-101B-9397-08002B2CF9AE}" pid="14" name="Prestataire_x0028_s_x0029_">
    <vt:lpwstr/>
  </property>
  <property fmtid="{D5CDD505-2E9C-101B-9397-08002B2CF9AE}" pid="15" name="Version Applicative">
    <vt:lpwstr/>
  </property>
  <property fmtid="{D5CDD505-2E9C-101B-9397-08002B2CF9AE}" pid="16" name="Prestataire(s)">
    <vt:lpwstr/>
  </property>
  <property fmtid="{D5CDD505-2E9C-101B-9397-08002B2CF9AE}" pid="17" name="Marché">
    <vt:lpwstr/>
  </property>
  <property fmtid="{D5CDD505-2E9C-101B-9397-08002B2CF9AE}" pid="18" name="Type de document ANS">
    <vt:lpwstr/>
  </property>
  <property fmtid="{D5CDD505-2E9C-101B-9397-08002B2CF9AE}" pid="19" name="Statut du document">
    <vt:lpwstr/>
  </property>
  <property fmtid="{D5CDD505-2E9C-101B-9397-08002B2CF9AE}" pid="20" name="Catégorie Documentaire">
    <vt:lpwstr/>
  </property>
  <property fmtid="{D5CDD505-2E9C-101B-9397-08002B2CF9AE}" pid="21" name="Sort Final (Archivage)1">
    <vt:lpwstr/>
  </property>
  <property fmtid="{D5CDD505-2E9C-101B-9397-08002B2CF9AE}" pid="22" name="MSIP_Label_fe9645ce-24f7-4fa7-847c-11dc6037a35a_Enabled">
    <vt:lpwstr>true</vt:lpwstr>
  </property>
  <property fmtid="{D5CDD505-2E9C-101B-9397-08002B2CF9AE}" pid="23" name="MSIP_Label_fe9645ce-24f7-4fa7-847c-11dc6037a35a_SetDate">
    <vt:lpwstr>2025-05-20T17:31:26Z</vt:lpwstr>
  </property>
  <property fmtid="{D5CDD505-2E9C-101B-9397-08002B2CF9AE}" pid="24" name="MSIP_Label_fe9645ce-24f7-4fa7-847c-11dc6037a35a_Method">
    <vt:lpwstr>Standard</vt:lpwstr>
  </property>
  <property fmtid="{D5CDD505-2E9C-101B-9397-08002B2CF9AE}" pid="25" name="MSIP_Label_fe9645ce-24f7-4fa7-847c-11dc6037a35a_Name">
    <vt:lpwstr>(FRA) C-Confidentiel</vt:lpwstr>
  </property>
  <property fmtid="{D5CDD505-2E9C-101B-9397-08002B2CF9AE}" pid="26" name="MSIP_Label_fe9645ce-24f7-4fa7-847c-11dc6037a35a_SiteId">
    <vt:lpwstr>b9e9ed43-edf4-4755-925b-76f18f50dbe7</vt:lpwstr>
  </property>
  <property fmtid="{D5CDD505-2E9C-101B-9397-08002B2CF9AE}" pid="27" name="MSIP_Label_fe9645ce-24f7-4fa7-847c-11dc6037a35a_ActionId">
    <vt:lpwstr>55879a14-7ed7-4dae-8be8-3178840b8121</vt:lpwstr>
  </property>
  <property fmtid="{D5CDD505-2E9C-101B-9397-08002B2CF9AE}" pid="28" name="MSIP_Label_fe9645ce-24f7-4fa7-847c-11dc6037a35a_ContentBits">
    <vt:lpwstr>0</vt:lpwstr>
  </property>
  <property fmtid="{D5CDD505-2E9C-101B-9397-08002B2CF9AE}" pid="29" name="MSIP_Label_fe9645ce-24f7-4fa7-847c-11dc6037a35a_Tag">
    <vt:lpwstr>10, 3, 0, 1</vt:lpwstr>
  </property>
</Properties>
</file>